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7.xml.rels" ContentType="application/vnd.openxmlformats-package.relationships+xml"/>
  <Override PartName="/ppt/notesSlides/notesSlide2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59.png" ContentType="image/png"/>
  <Override PartName="/ppt/media/image253.png" ContentType="image/png"/>
  <Override PartName="/ppt/media/image250.png" ContentType="image/png"/>
  <Override PartName="/ppt/media/image248.png" ContentType="image/png"/>
  <Override PartName="/ppt/media/image247.png" ContentType="image/png"/>
  <Override PartName="/ppt/media/image243.png" ContentType="image/png"/>
  <Override PartName="/ppt/media/image249.png" ContentType="image/png"/>
  <Override PartName="/ppt/media/image242.png" ContentType="image/png"/>
  <Override PartName="/ppt/media/image239.png" ContentType="image/png"/>
  <Override PartName="/ppt/media/image233.png" ContentType="image/png"/>
  <Override PartName="/ppt/media/image226.png" ContentType="image/png"/>
  <Override PartName="/ppt/media/image224.png" ContentType="image/png"/>
  <Override PartName="/ppt/media/image223.png" ContentType="image/png"/>
  <Override PartName="/ppt/media/image219.png" ContentType="image/png"/>
  <Override PartName="/ppt/media/image211.png" ContentType="image/png"/>
  <Override PartName="/ppt/media/image208.jpeg" ContentType="image/jpeg"/>
  <Override PartName="/ppt/media/image241.png" ContentType="image/png"/>
  <Override PartName="/ppt/media/image207.jpeg" ContentType="image/jpeg"/>
  <Override PartName="/ppt/media/image204.png" ContentType="image/png"/>
  <Override PartName="/ppt/media/image202.png" ContentType="image/png"/>
  <Override PartName="/ppt/media/image199.png" ContentType="image/png"/>
  <Override PartName="/ppt/media/image232.png" ContentType="image/png"/>
  <Override PartName="/ppt/media/image244.png" ContentType="image/png"/>
  <Override PartName="/ppt/media/image198.png" ContentType="image/png"/>
  <Override PartName="/ppt/media/image195.png" ContentType="image/png"/>
  <Override PartName="/ppt/media/image194.png" ContentType="image/png"/>
  <Override PartName="/ppt/media/image205.jpeg" ContentType="image/jpeg"/>
  <Override PartName="/ppt/media/image191.png" ContentType="image/png"/>
  <Override PartName="/ppt/media/image216.png" ContentType="image/png"/>
  <Override PartName="/ppt/media/image188.png" ContentType="image/png"/>
  <Override PartName="/ppt/media/image185.png" ContentType="image/png"/>
  <Override PartName="/ppt/media/image183.png" ContentType="image/png"/>
  <Override PartName="/ppt/media/image180.png" ContentType="image/png"/>
  <Override PartName="/ppt/media/image176.png" ContentType="image/png"/>
  <Override PartName="/ppt/media/image181.png" ContentType="image/png"/>
  <Override PartName="/ppt/media/image174.png" ContentType="image/png"/>
  <Override PartName="/ppt/media/image172.png" ContentType="image/png"/>
  <Override PartName="/ppt/media/image171.png" ContentType="image/png"/>
  <Override PartName="/ppt/media/image177.png" ContentType="image/png"/>
  <Override PartName="/ppt/media/image170.png" ContentType="image/png"/>
  <Override PartName="/ppt/media/image173.png" ContentType="image/png"/>
  <Override PartName="/ppt/media/image169.png" ContentType="image/png"/>
  <Override PartName="/ppt/media/image167.gif" ContentType="image/gif"/>
  <Override PartName="/ppt/media/image237.png" ContentType="image/png"/>
  <Override PartName="/ppt/media/image166.gif" ContentType="image/gif"/>
  <Override PartName="/ppt/media/image165.gif" ContentType="image/gif"/>
  <Override PartName="/ppt/media/image235.png" ContentType="image/png"/>
  <Override PartName="/ppt/media/image251.png" ContentType="image/png"/>
  <Override PartName="/ppt/media/image196.png" ContentType="image/png"/>
  <Override PartName="/ppt/media/image164.jpeg" ContentType="image/jpeg"/>
  <Override PartName="/ppt/media/image163.png" ContentType="image/png"/>
  <Override PartName="/ppt/media/image162.png" ContentType="image/png"/>
  <Override PartName="/ppt/media/image160.png" ContentType="image/png"/>
  <Override PartName="/ppt/media/image157.png" ContentType="image/png"/>
  <Override PartName="/ppt/media/image240.png" ContentType="image/png"/>
  <Override PartName="/ppt/media/image156.png" ContentType="image/png"/>
  <Override PartName="/ppt/media/image154.png" ContentType="image/png"/>
  <Override PartName="/ppt/media/image210.png" ContentType="image/png"/>
  <Override PartName="/ppt/media/image161.png" ContentType="image/png"/>
  <Override PartName="/ppt/media/image153.png" ContentType="image/png"/>
  <Override PartName="/ppt/media/image152.png" ContentType="image/png"/>
  <Override PartName="/ppt/media/image151.png" ContentType="image/png"/>
  <Override PartName="/ppt/media/image150.png" ContentType="image/png"/>
  <Override PartName="/ppt/media/image217.png" ContentType="image/png"/>
  <Override PartName="/ppt/media/image149.png" ContentType="image/png"/>
  <Override PartName="/ppt/media/image145.png" ContentType="image/png"/>
  <Override PartName="/ppt/media/image144.png" ContentType="image/png"/>
  <Override PartName="/ppt/media/image143.png" ContentType="image/png"/>
  <Override PartName="/ppt/media/image231.png" ContentType="image/png"/>
  <Override PartName="/ppt/media/image142.png" ContentType="image/png"/>
  <Override PartName="/ppt/media/image141.png" ContentType="image/png"/>
  <Override PartName="/ppt/media/image215.png" ContentType="image/png"/>
  <Override PartName="/ppt/media/image225.png" ContentType="image/png"/>
  <Override PartName="/ppt/media/image139.png" ContentType="image/png"/>
  <Override PartName="/ppt/media/image159.png" ContentType="image/png"/>
  <Override PartName="/ppt/media/image137.png" ContentType="image/png"/>
  <Override PartName="/ppt/media/image136.png" ContentType="image/png"/>
  <Override PartName="/ppt/media/image234.png" ContentType="image/png"/>
  <Override PartName="/ppt/media/image135.png" ContentType="image/png"/>
  <Override PartName="/ppt/media/image134.png" ContentType="image/png"/>
  <Override PartName="/ppt/media/image133.png" ContentType="image/png"/>
  <Override PartName="/ppt/media/image129.png" ContentType="image/png"/>
  <Override PartName="/ppt/media/image175.png" ContentType="image/png"/>
  <Override PartName="/ppt/media/image123.png" ContentType="image/png"/>
  <Override PartName="/ppt/media/image213.png" ContentType="image/png"/>
  <Override PartName="/ppt/media/image121.png" ContentType="image/png"/>
  <Override PartName="/ppt/media/image118.png" ContentType="image/png"/>
  <Override PartName="/ppt/media/image138.png" ContentType="image/png"/>
  <Override PartName="/ppt/media/image127.png" ContentType="image/png"/>
  <Override PartName="/ppt/media/image125.png" ContentType="image/png"/>
  <Override PartName="/ppt/media/image245.png" ContentType="image/png"/>
  <Override PartName="/ppt/media/image113.png" ContentType="image/png"/>
  <Override PartName="/ppt/media/image107.png" ContentType="image/png"/>
  <Override PartName="/ppt/media/image106.png" ContentType="image/png"/>
  <Override PartName="/ppt/media/image257.png" ContentType="image/png"/>
  <Override PartName="/ppt/media/image112.png" ContentType="image/png"/>
  <Override PartName="/ppt/media/image187.png" ContentType="image/png"/>
  <Override PartName="/ppt/media/image246.png" ContentType="image/png"/>
  <Override PartName="/ppt/media/image100.jpeg" ContentType="image/jpeg"/>
  <Override PartName="/ppt/media/image182.png" ContentType="image/png"/>
  <Override PartName="/ppt/media/image203.png" ContentType="image/png"/>
  <Override PartName="/ppt/media/image209.png" ContentType="image/png"/>
  <Override PartName="/ppt/media/image99.jpeg" ContentType="image/jpeg"/>
  <Override PartName="/ppt/media/image95.jpeg" ContentType="image/jpeg"/>
  <Override PartName="/ppt/media/image89.jpeg" ContentType="image/jpeg"/>
  <Override PartName="/ppt/media/image158.png" ContentType="image/png"/>
  <Override PartName="/ppt/media/image84.png" ContentType="image/png"/>
  <Override PartName="/ppt/media/image228.png" ContentType="image/png"/>
  <Override PartName="/ppt/media/image108.jpeg" ContentType="image/jpeg"/>
  <Override PartName="/ppt/media/image252.png" ContentType="image/png"/>
  <Override PartName="/ppt/media/image81.png" ContentType="image/png"/>
  <Override PartName="/ppt/media/image146.png" ContentType="image/png"/>
  <Override PartName="/ppt/media/image77.png" ContentType="image/png"/>
  <Override PartName="/ppt/media/image76.jpeg" ContentType="image/jpeg"/>
  <Override PartName="/ppt/media/image102.png" ContentType="image/png"/>
  <Override PartName="/ppt/media/image75.png" ContentType="image/png"/>
  <Override PartName="/ppt/media/image74.png" ContentType="image/png"/>
  <Override PartName="/ppt/media/image105.jpeg" ContentType="image/jpeg"/>
  <Override PartName="/ppt/media/image193.png" ContentType="image/png"/>
  <Override PartName="/ppt/media/image255.jpeg" ContentType="image/jpeg"/>
  <Override PartName="/ppt/media/image73.jpeg" ContentType="image/jpeg"/>
  <Override PartName="/ppt/media/image147.png" ContentType="image/png"/>
  <Override PartName="/ppt/media/image214.png" ContentType="image/png"/>
  <Override PartName="/ppt/media/image72.jpeg" ContentType="image/jpeg"/>
  <Override PartName="/ppt/media/image155.png" ContentType="image/png"/>
  <Override PartName="/ppt/media/image82.png" ContentType="image/png"/>
  <Override PartName="/ppt/media/image71.jpeg" ContentType="image/jpeg"/>
  <Override PartName="/ppt/media/image78.jpeg" ContentType="image/jpeg"/>
  <Override PartName="/ppt/media/image109.jpeg" ContentType="image/jpeg"/>
  <Override PartName="/ppt/media/image256.jpeg" ContentType="image/jpeg"/>
  <Override PartName="/ppt/media/image98.jpeg" ContentType="image/jpeg"/>
  <Override PartName="/ppt/media/image179.png" ContentType="image/png"/>
  <Override PartName="/ppt/media/image67.png" ContentType="image/png"/>
  <Override PartName="/ppt/media/image168.png" ContentType="image/png"/>
  <Override PartName="/ppt/media/image115.png" ContentType="image/png"/>
  <Override PartName="/ppt/media/image66.png" ContentType="image/png"/>
  <Override PartName="/ppt/media/image122.png" ContentType="image/png"/>
  <Override PartName="/ppt/media/image212.png" ContentType="image/png"/>
  <Override PartName="/ppt/media/image65.png" ContentType="image/png"/>
  <Override PartName="/ppt/media/image103.jpeg" ContentType="image/jpeg"/>
  <Override PartName="/ppt/media/image88.jpeg" ContentType="image/jpeg"/>
  <Override PartName="/ppt/media/image64.png" ContentType="image/png"/>
  <Override PartName="/ppt/media/image60.png" ContentType="image/png"/>
  <Override PartName="/ppt/media/image236.png" ContentType="image/png"/>
  <Override PartName="/ppt/media/image59.png" ContentType="image/png"/>
  <Override PartName="/ppt/media/image58.png" ContentType="image/png"/>
  <Override PartName="/ppt/media/image221.png" ContentType="image/png"/>
  <Override PartName="/ppt/media/image57.png" ContentType="image/png"/>
  <Override PartName="/ppt/media/image97.png" ContentType="image/png"/>
  <Override PartName="/ppt/media/image56.gif" ContentType="image/gif"/>
  <Override PartName="/ppt/media/image55.gif" ContentType="image/gif"/>
  <Override PartName="/ppt/media/image92.png" ContentType="image/png"/>
  <Override PartName="/ppt/media/image53.png" ContentType="image/png"/>
  <Override PartName="/ppt/media/image86.png" ContentType="image/png"/>
  <Override PartName="/ppt/media/image201.png" ContentType="image/png"/>
  <Override PartName="/ppt/media/image52.png" ContentType="image/png"/>
  <Override PartName="/ppt/media/image184.png" ContentType="image/png"/>
  <Override PartName="/ppt/media/image51.png" ContentType="image/png"/>
  <Override PartName="/ppt/media/image117.png" ContentType="image/png"/>
  <Override PartName="/ppt/media/image48.png" ContentType="image/png"/>
  <Override PartName="/ppt/media/image45.png" ContentType="image/png"/>
  <Override PartName="/ppt/media/image132.png" ContentType="image/png"/>
  <Override PartName="/ppt/media/image44.png" ContentType="image/png"/>
  <Override PartName="/ppt/media/image111.png" ContentType="image/png"/>
  <Override PartName="/ppt/media/image43.png" ContentType="image/png"/>
  <Override PartName="/ppt/media/image222.png" ContentType="image/png"/>
  <Override PartName="/ppt/media/image124.png" ContentType="image/png"/>
  <Override PartName="/ppt/media/image230.png" ContentType="image/png"/>
  <Override PartName="/ppt/media/image42.png" ContentType="image/png"/>
  <Override PartName="/ppt/media/image186.png" ContentType="image/png"/>
  <Override PartName="/ppt/media/image41.png" ContentType="image/png"/>
  <Override PartName="/ppt/media/image38.png" ContentType="image/png"/>
  <Override PartName="/ppt/media/image126.png" ContentType="image/png"/>
  <Override PartName="/ppt/media/image87.png" ContentType="image/png"/>
  <Override PartName="/ppt/media/image80.jpeg" ContentType="image/jpeg"/>
  <Override PartName="/ppt/media/image69.gif" ContentType="image/gif"/>
  <Override PartName="/ppt/media/image90.jpeg" ContentType="image/jpeg"/>
  <Override PartName="/ppt/media/image37.png" ContentType="image/png"/>
  <Override PartName="/ppt/media/image220.jpeg" ContentType="image/jpeg"/>
  <Override PartName="/ppt/media/image63.png" ContentType="image/png"/>
  <Override PartName="/ppt/media/image36.jpeg" ContentType="image/jpeg"/>
  <Override PartName="/ppt/media/image131.png" ContentType="image/png"/>
  <Override PartName="/ppt/media/image32.png" ContentType="image/png"/>
  <Override PartName="/ppt/media/image62.png" ContentType="image/png"/>
  <Override PartName="/ppt/media/image197.png" ContentType="image/png"/>
  <Override PartName="/ppt/media/image218.png" ContentType="image/png"/>
  <Override PartName="/ppt/media/image140.png" ContentType="image/png"/>
  <Override PartName="/ppt/media/image28.jpeg" ContentType="image/jpeg"/>
  <Override PartName="/ppt/media/image50.png" ContentType="image/png"/>
  <Override PartName="/ppt/media/image130.png" ContentType="image/png"/>
  <Override PartName="/ppt/media/image229.png" ContentType="image/png"/>
  <Override PartName="/ppt/media/image25.jpeg" ContentType="image/jpeg"/>
  <Override PartName="/ppt/media/image24.gif" ContentType="image/gif"/>
  <Override PartName="/ppt/media/image120.png" ContentType="image/png"/>
  <Override PartName="/ppt/media/image23.gif" ContentType="image/gif"/>
  <Override PartName="/ppt/media/image21.png" ContentType="image/png"/>
  <Override PartName="/ppt/media/image61.png" ContentType="image/png"/>
  <Override PartName="/ppt/media/image68.gif" ContentType="image/gif"/>
  <Override PartName="/ppt/media/image206.jpeg" ContentType="image/jpeg"/>
  <Override PartName="/ppt/media/image20.png" ContentType="image/png"/>
  <Override PartName="/ppt/media/image96.png" ContentType="image/png"/>
  <Override PartName="/ppt/media/image83.jpeg" ContentType="image/jpeg"/>
  <Override PartName="/ppt/media/image19.png" ContentType="image/png"/>
  <Override PartName="/ppt/media/image17.png" ContentType="image/png"/>
  <Override PartName="/ppt/media/image238.png" ContentType="image/png"/>
  <Override PartName="/ppt/media/image110.png" ContentType="image/png"/>
  <Override PartName="/ppt/media/image178.jpeg" ContentType="image/jpeg"/>
  <Override PartName="/ppt/media/image94.png" ContentType="image/png"/>
  <Override PartName="/ppt/media/image258.png" ContentType="image/png"/>
  <Override PartName="/ppt/media/image31.jpeg" ContentType="image/jpeg"/>
  <Override PartName="/ppt/media/image54.gif" ContentType="image/gif"/>
  <Override PartName="/ppt/media/image35.png" ContentType="image/png"/>
  <Override PartName="/ppt/media/image200.png" ContentType="image/png"/>
  <Override PartName="/ppt/media/image12.png" ContentType="image/png"/>
  <Override PartName="/ppt/media/image148.png" ContentType="image/png"/>
  <Override PartName="/ppt/media/image39.png" ContentType="image/png"/>
  <Override PartName="/ppt/media/image116.png" ContentType="image/png"/>
  <Override PartName="/ppt/media/image192.png" ContentType="image/png"/>
  <Override PartName="/ppt/media/image15.jpeg" ContentType="image/jpeg"/>
  <Override PartName="/ppt/media/image13.png" ContentType="image/png"/>
  <Override PartName="/ppt/media/image46.png" ContentType="image/png"/>
  <Override PartName="/ppt/media/image30.jpeg" ContentType="image/jpeg"/>
  <Override PartName="/ppt/media/image11.jpeg" ContentType="image/jpeg"/>
  <Override PartName="/ppt/media/image10.png" ContentType="image/png"/>
  <Override PartName="/ppt/media/image29.png" ContentType="image/png"/>
  <Override PartName="/ppt/media/image40.png" ContentType="image/png"/>
  <Override PartName="/ppt/media/image8.png" ContentType="image/png"/>
  <Override PartName="/ppt/media/image26.jpeg" ContentType="image/jpeg"/>
  <Override PartName="/ppt/media/image70.gif" ContentType="image/gif"/>
  <Override PartName="/ppt/media/image34.png" ContentType="image/png"/>
  <Override PartName="/ppt/media/image101.png" ContentType="image/png"/>
  <Override PartName="/ppt/media/image85.jpeg" ContentType="image/jpeg"/>
  <Override PartName="/ppt/media/image6.png" ContentType="image/png"/>
  <Override PartName="/ppt/media/image254.png" ContentType="image/png"/>
  <Override PartName="/ppt/media/image93.jpeg" ContentType="image/jpeg"/>
  <Override PartName="/ppt/media/image27.jpeg" ContentType="image/jpeg"/>
  <Override PartName="/ppt/media/image190.png" ContentType="image/png"/>
  <Override PartName="/ppt/media/image189.png" ContentType="image/png"/>
  <Override PartName="/ppt/media/image5.png" ContentType="image/png"/>
  <Override PartName="/ppt/media/image22.gif" ContentType="image/gif"/>
  <Override PartName="/ppt/media/image18.png" ContentType="image/png"/>
  <Override PartName="/ppt/media/image114.png" ContentType="image/png"/>
  <Override PartName="/ppt/media/image7.png" ContentType="image/png"/>
  <Override PartName="/ppt/media/image4.png" ContentType="image/png"/>
  <Override PartName="/ppt/media/image9.jpeg" ContentType="image/jpeg"/>
  <Override PartName="/ppt/media/image3.png" ContentType="image/png"/>
  <Override PartName="/ppt/media/image79.png" ContentType="image/png"/>
  <Override PartName="/ppt/media/image47.png" ContentType="image/png"/>
  <Override PartName="/ppt/media/image104.png" ContentType="image/png"/>
  <Override PartName="/ppt/media/image2.png" ContentType="image/png"/>
  <Override PartName="/ppt/media/image1.png" ContentType="image/png"/>
  <Override PartName="/ppt/media/image128.png" ContentType="image/png"/>
  <Override PartName="/ppt/media/image49.png" ContentType="image/png"/>
  <Override PartName="/ppt/media/image119.jpeg" ContentType="image/jpeg"/>
  <Override PartName="/ppt/media/image16.gif" ContentType="image/gif"/>
  <Override PartName="/ppt/media/image33.jpeg" ContentType="image/jpeg"/>
  <Override PartName="/ppt/media/image227.png" ContentType="image/png"/>
  <Override PartName="/ppt/media/image91.png" ContentType="image/png"/>
  <Override PartName="/ppt/media/image14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64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8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8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A37DF2D-E20D-44B1-BC36-6E9F22EA4CD8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</p:spPr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</p:spPr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>
                <a:latin typeface="Arial"/>
              </a:rPr>
              <a:t>While hubcheck library development has slowed over the last few months, there is still work to be done.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First, we need to continue to build more page objects to cover the web interface.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Need to put together a Debian package for easier installation of the software.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And we need to release the open source code in a hubzero repository connected to GitHub so others can use it.</a:t>
            </a:r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>
                <a:latin typeface="Arial"/>
              </a:rPr>
              <a:t>While hubcheck library development has slowed over the last few months, there is still work to be done.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First, we need to continue to build more page objects to cover the web interface.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Need to put together a Debian package for easier installation of the software.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And we need to release the open source code in a hubzero repository connected to GitHub so others can use it.</a:t>
            </a:r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>
                <a:latin typeface="Arial"/>
              </a:rPr>
              <a:t>While hubcheck library development has slowed over the last few months, there is still work to be done.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First, we need to continue to build more page objects to cover the web interface.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Need to put together a Debian package for easier installation of the software.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And we need to release the open source code in a hubzero repository connected to GitHub so others can use it.</a:t>
            </a:r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32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32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84240"/>
            <a:ext cx="7882920" cy="3274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32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32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84240"/>
            <a:ext cx="7882920" cy="3274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C6302B3A-F9AA-4839-9E9B-5B3FCFD21CAF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550000" y="237600"/>
            <a:ext cx="1012320" cy="534240"/>
          </a:xfrm>
          <a:prstGeom prst="rect">
            <a:avLst/>
          </a:prstGeom>
          <a:ln>
            <a:noFill/>
          </a:ln>
        </p:spPr>
      </p:pic>
      <p:pic>
        <p:nvPicPr>
          <p:cNvPr id="40" name="Picture 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955200"/>
            <a:ext cx="10079280" cy="60408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85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53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09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65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21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21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21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21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gif"/><Relationship Id="rId4" Type="http://schemas.openxmlformats.org/officeDocument/2006/relationships/image" Target="../media/image55.gif"/><Relationship Id="rId5" Type="http://schemas.openxmlformats.org/officeDocument/2006/relationships/image" Target="../media/image56.gif"/><Relationship Id="rId6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gif"/><Relationship Id="rId4" Type="http://schemas.openxmlformats.org/officeDocument/2006/relationships/image" Target="../media/image69.gif"/><Relationship Id="rId5" Type="http://schemas.openxmlformats.org/officeDocument/2006/relationships/image" Target="../media/image70.gif"/><Relationship Id="rId6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image" Target="../media/image72.jpeg"/><Relationship Id="rId3" Type="http://schemas.openxmlformats.org/officeDocument/2006/relationships/image" Target="../media/image73.jpe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jpeg"/><Relationship Id="rId7" Type="http://schemas.openxmlformats.org/officeDocument/2006/relationships/image" Target="../media/image77.png"/><Relationship Id="rId8" Type="http://schemas.openxmlformats.org/officeDocument/2006/relationships/image" Target="../media/image78.jpeg"/><Relationship Id="rId9" Type="http://schemas.openxmlformats.org/officeDocument/2006/relationships/image" Target="../media/image79.png"/><Relationship Id="rId10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jpeg"/><Relationship Id="rId5" Type="http://schemas.openxmlformats.org/officeDocument/2006/relationships/image" Target="../media/image84.png"/><Relationship Id="rId6" Type="http://schemas.openxmlformats.org/officeDocument/2006/relationships/image" Target="../media/image85.jpe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jpeg"/><Relationship Id="rId10" Type="http://schemas.openxmlformats.org/officeDocument/2006/relationships/image" Target="../media/image89.jpeg"/><Relationship Id="rId11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0.jpe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jpeg"/><Relationship Id="rId5" Type="http://schemas.openxmlformats.org/officeDocument/2006/relationships/image" Target="../media/image94.png"/><Relationship Id="rId6" Type="http://schemas.openxmlformats.org/officeDocument/2006/relationships/image" Target="../media/image95.jpe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jpeg"/><Relationship Id="rId10" Type="http://schemas.openxmlformats.org/officeDocument/2006/relationships/image" Target="../media/image99.jpeg"/><Relationship Id="rId1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jpeg"/><Relationship Id="rId9" Type="http://schemas.openxmlformats.org/officeDocument/2006/relationships/image" Target="../media/image15.jpeg"/><Relationship Id="rId10" Type="http://schemas.openxmlformats.org/officeDocument/2006/relationships/image" Target="../media/image16.gif"/><Relationship Id="rId11" Type="http://schemas.openxmlformats.org/officeDocument/2006/relationships/image" Target="../media/image17.png"/><Relationship Id="rId1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0.jpe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jpeg"/><Relationship Id="rId5" Type="http://schemas.openxmlformats.org/officeDocument/2006/relationships/image" Target="../media/image104.png"/><Relationship Id="rId6" Type="http://schemas.openxmlformats.org/officeDocument/2006/relationships/image" Target="../media/image105.jpe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jpeg"/><Relationship Id="rId10" Type="http://schemas.openxmlformats.org/officeDocument/2006/relationships/image" Target="../media/image109.jpeg"/><Relationship Id="rId11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jpe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28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31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135.png"/><Relationship Id="rId27" Type="http://schemas.openxmlformats.org/officeDocument/2006/relationships/image" Target="../media/image136.png"/><Relationship Id="rId28" Type="http://schemas.openxmlformats.org/officeDocument/2006/relationships/slideLayout" Target="../slideLayouts/slideLayout15.xml"/><Relationship Id="rId29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55.png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jpeg"/><Relationship Id="rId11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65.gif"/><Relationship Id="rId2" Type="http://schemas.openxmlformats.org/officeDocument/2006/relationships/image" Target="../media/image166.gif"/><Relationship Id="rId3" Type="http://schemas.openxmlformats.org/officeDocument/2006/relationships/image" Target="../media/image167.gif"/><Relationship Id="rId4" Type="http://schemas.openxmlformats.org/officeDocument/2006/relationships/image" Target="../media/image168.png"/><Relationship Id="rId5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jpe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Relationship Id="rId15" Type="http://schemas.openxmlformats.org/officeDocument/2006/relationships/image" Target="../media/image183.png"/><Relationship Id="rId16" Type="http://schemas.openxmlformats.org/officeDocument/2006/relationships/image" Target="../media/image184.png"/><Relationship Id="rId17" Type="http://schemas.openxmlformats.org/officeDocument/2006/relationships/image" Target="../media/image185.png"/><Relationship Id="rId18" Type="http://schemas.openxmlformats.org/officeDocument/2006/relationships/image" Target="../media/image186.png"/><Relationship Id="rId19" Type="http://schemas.openxmlformats.org/officeDocument/2006/relationships/image" Target="../media/image187.png"/><Relationship Id="rId20" Type="http://schemas.openxmlformats.org/officeDocument/2006/relationships/image" Target="../media/image188.png"/><Relationship Id="rId21" Type="http://schemas.openxmlformats.org/officeDocument/2006/relationships/image" Target="../media/image189.png"/><Relationship Id="rId22" Type="http://schemas.openxmlformats.org/officeDocument/2006/relationships/image" Target="../media/image190.png"/><Relationship Id="rId23" Type="http://schemas.openxmlformats.org/officeDocument/2006/relationships/image" Target="../media/image191.png"/><Relationship Id="rId24" Type="http://schemas.openxmlformats.org/officeDocument/2006/relationships/image" Target="../media/image192.png"/><Relationship Id="rId25" Type="http://schemas.openxmlformats.org/officeDocument/2006/relationships/image" Target="../media/image193.png"/><Relationship Id="rId26" Type="http://schemas.openxmlformats.org/officeDocument/2006/relationships/image" Target="../media/image194.png"/><Relationship Id="rId27" Type="http://schemas.openxmlformats.org/officeDocument/2006/relationships/image" Target="../media/image195.png"/><Relationship Id="rId28" Type="http://schemas.openxmlformats.org/officeDocument/2006/relationships/slideLayout" Target="../slideLayouts/slideLayout15.xml"/><Relationship Id="rId29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jpeg"/><Relationship Id="rId11" Type="http://schemas.openxmlformats.org/officeDocument/2006/relationships/image" Target="../media/image206.jpeg"/><Relationship Id="rId12" Type="http://schemas.openxmlformats.org/officeDocument/2006/relationships/image" Target="../media/image207.jpeg"/><Relationship Id="rId13" Type="http://schemas.openxmlformats.org/officeDocument/2006/relationships/image" Target="../media/image208.jpeg"/><Relationship Id="rId14" Type="http://schemas.openxmlformats.org/officeDocument/2006/relationships/image" Target="../media/image209.png"/><Relationship Id="rId15" Type="http://schemas.openxmlformats.org/officeDocument/2006/relationships/image" Target="../media/image210.png"/><Relationship Id="rId16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11.png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jpeg"/><Relationship Id="rId11" Type="http://schemas.openxmlformats.org/officeDocument/2006/relationships/image" Target="../media/image221.png"/><Relationship Id="rId12" Type="http://schemas.openxmlformats.org/officeDocument/2006/relationships/image" Target="../media/image222.png"/><Relationship Id="rId13" Type="http://schemas.openxmlformats.org/officeDocument/2006/relationships/image" Target="../media/image223.png"/><Relationship Id="rId14" Type="http://schemas.openxmlformats.org/officeDocument/2006/relationships/image" Target="../media/image224.png"/><Relationship Id="rId15" Type="http://schemas.openxmlformats.org/officeDocument/2006/relationships/image" Target="../media/image225.png"/><Relationship Id="rId16" Type="http://schemas.openxmlformats.org/officeDocument/2006/relationships/image" Target="../media/image226.png"/><Relationship Id="rId17" Type="http://schemas.openxmlformats.org/officeDocument/2006/relationships/image" Target="../media/image227.png"/><Relationship Id="rId18" Type="http://schemas.openxmlformats.org/officeDocument/2006/relationships/image" Target="../media/image228.png"/><Relationship Id="rId19" Type="http://schemas.openxmlformats.org/officeDocument/2006/relationships/image" Target="../media/image229.png"/><Relationship Id="rId20" Type="http://schemas.openxmlformats.org/officeDocument/2006/relationships/image" Target="../media/image230.png"/><Relationship Id="rId21" Type="http://schemas.openxmlformats.org/officeDocument/2006/relationships/image" Target="../media/image231.png"/><Relationship Id="rId22" Type="http://schemas.openxmlformats.org/officeDocument/2006/relationships/image" Target="../media/image232.png"/><Relationship Id="rId23" Type="http://schemas.openxmlformats.org/officeDocument/2006/relationships/image" Target="../media/image233.png"/><Relationship Id="rId24" Type="http://schemas.openxmlformats.org/officeDocument/2006/relationships/image" Target="../media/image234.png"/><Relationship Id="rId25" Type="http://schemas.openxmlformats.org/officeDocument/2006/relationships/image" Target="../media/image235.png"/><Relationship Id="rId26" Type="http://schemas.openxmlformats.org/officeDocument/2006/relationships/image" Target="../media/image236.png"/><Relationship Id="rId27" Type="http://schemas.openxmlformats.org/officeDocument/2006/relationships/image" Target="../media/image237.png"/><Relationship Id="rId28" Type="http://schemas.openxmlformats.org/officeDocument/2006/relationships/slideLayout" Target="../slideLayouts/slideLayout15.xml"/><Relationship Id="rId29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38.png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43.png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252.png"/><Relationship Id="rId11" Type="http://schemas.openxmlformats.org/officeDocument/2006/relationships/image" Target="../media/image253.png"/><Relationship Id="rId12" Type="http://schemas.openxmlformats.org/officeDocument/2006/relationships/image" Target="../media/image254.png"/><Relationship Id="rId13" Type="http://schemas.openxmlformats.org/officeDocument/2006/relationships/image" Target="../media/image255.jpeg"/><Relationship Id="rId14" Type="http://schemas.openxmlformats.org/officeDocument/2006/relationships/image" Target="../media/image256.jpeg"/><Relationship Id="rId15" Type="http://schemas.openxmlformats.org/officeDocument/2006/relationships/image" Target="../media/image257.png"/><Relationship Id="rId16" Type="http://schemas.openxmlformats.org/officeDocument/2006/relationships/image" Target="../media/image258.png"/><Relationship Id="rId17" Type="http://schemas.openxmlformats.org/officeDocument/2006/relationships/image" Target="../media/image259.png"/><Relationship Id="rId18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gif"/><Relationship Id="rId4" Type="http://schemas.openxmlformats.org/officeDocument/2006/relationships/image" Target="../media/image23.gif"/><Relationship Id="rId5" Type="http://schemas.openxmlformats.org/officeDocument/2006/relationships/image" Target="../media/image24.gif"/><Relationship Id="rId6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png"/><Relationship Id="rId6" Type="http://schemas.openxmlformats.org/officeDocument/2006/relationships/image" Target="../media/image33.jpeg"/><Relationship Id="rId7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jpe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68760" cy="6284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850">
                <a:latin typeface="Arial"/>
              </a:rPr>
              <a:t>HUBzero Platform Features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Demo of Capabilities for the TRADES Program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Oct. 12, 2016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Derrick Kearney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hubzero.org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CNTbands</a:t>
            </a:r>
            <a:endParaRPr/>
          </a:p>
        </p:txBody>
      </p:sp>
      <p:sp>
        <p:nvSpPr>
          <p:cNvPr id="344" name="TextShape 2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  <p:pic>
        <p:nvPicPr>
          <p:cNvPr id="34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7680" y="1188720"/>
            <a:ext cx="2769840" cy="1920240"/>
          </a:xfrm>
          <a:prstGeom prst="rect">
            <a:avLst/>
          </a:prstGeom>
          <a:ln>
            <a:noFill/>
          </a:ln>
        </p:spPr>
      </p:pic>
      <p:pic>
        <p:nvPicPr>
          <p:cNvPr id="34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13480" y="1231200"/>
            <a:ext cx="4140000" cy="5986440"/>
          </a:xfrm>
          <a:prstGeom prst="rect">
            <a:avLst/>
          </a:prstGeom>
          <a:ln>
            <a:noFill/>
          </a:ln>
        </p:spPr>
      </p:pic>
      <p:pic>
        <p:nvPicPr>
          <p:cNvPr id="34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309800" y="1073160"/>
            <a:ext cx="2482200" cy="1455120"/>
          </a:xfrm>
          <a:prstGeom prst="rect">
            <a:avLst/>
          </a:prstGeom>
          <a:ln>
            <a:noFill/>
          </a:ln>
        </p:spPr>
      </p:pic>
      <p:pic>
        <p:nvPicPr>
          <p:cNvPr id="348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309440" y="2625480"/>
            <a:ext cx="2482560" cy="1478520"/>
          </a:xfrm>
          <a:prstGeom prst="rect">
            <a:avLst/>
          </a:prstGeom>
          <a:ln>
            <a:noFill/>
          </a:ln>
        </p:spPr>
      </p:pic>
      <p:pic>
        <p:nvPicPr>
          <p:cNvPr id="349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309800" y="4208760"/>
            <a:ext cx="2482560" cy="1478520"/>
          </a:xfrm>
          <a:prstGeom prst="rect">
            <a:avLst/>
          </a:prstGeom>
          <a:ln>
            <a:noFill/>
          </a:ln>
        </p:spPr>
      </p:pic>
      <p:sp>
        <p:nvSpPr>
          <p:cNvPr id="350" name="Line 3"/>
          <p:cNvSpPr/>
          <p:nvPr/>
        </p:nvSpPr>
        <p:spPr>
          <a:xfrm>
            <a:off x="2913480" y="1645920"/>
            <a:ext cx="835560" cy="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351" name="Line 4"/>
          <p:cNvSpPr/>
          <p:nvPr/>
        </p:nvSpPr>
        <p:spPr>
          <a:xfrm flipV="1">
            <a:off x="6583680" y="3383280"/>
            <a:ext cx="2002680" cy="320976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352" name="Line 5"/>
          <p:cNvSpPr/>
          <p:nvPr/>
        </p:nvSpPr>
        <p:spPr>
          <a:xfrm flipV="1">
            <a:off x="6574680" y="4937760"/>
            <a:ext cx="2020680" cy="165528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353" name="CustomShape 6"/>
          <p:cNvSpPr/>
          <p:nvPr/>
        </p:nvSpPr>
        <p:spPr>
          <a:xfrm>
            <a:off x="3774240" y="141264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54" name="CustomShape 7"/>
          <p:cNvSpPr/>
          <p:nvPr/>
        </p:nvSpPr>
        <p:spPr>
          <a:xfrm>
            <a:off x="4256640" y="210312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55" name="CustomShape 8"/>
          <p:cNvSpPr/>
          <p:nvPr/>
        </p:nvSpPr>
        <p:spPr>
          <a:xfrm>
            <a:off x="4572000" y="279684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56" name="CustomShape 9"/>
          <p:cNvSpPr/>
          <p:nvPr/>
        </p:nvSpPr>
        <p:spPr>
          <a:xfrm>
            <a:off x="4572000" y="347472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57" name="CustomShape 10"/>
          <p:cNvSpPr/>
          <p:nvPr/>
        </p:nvSpPr>
        <p:spPr>
          <a:xfrm>
            <a:off x="4572000" y="415584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58" name="CustomShape 11"/>
          <p:cNvSpPr/>
          <p:nvPr/>
        </p:nvSpPr>
        <p:spPr>
          <a:xfrm>
            <a:off x="4572000" y="483372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59" name="CustomShape 12"/>
          <p:cNvSpPr/>
          <p:nvPr/>
        </p:nvSpPr>
        <p:spPr>
          <a:xfrm>
            <a:off x="4114800" y="544860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60" name="CustomShape 13"/>
          <p:cNvSpPr/>
          <p:nvPr/>
        </p:nvSpPr>
        <p:spPr>
          <a:xfrm>
            <a:off x="5486400" y="566928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61" name="CustomShape 14"/>
          <p:cNvSpPr/>
          <p:nvPr/>
        </p:nvSpPr>
        <p:spPr>
          <a:xfrm>
            <a:off x="5486400" y="211896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62" name="CustomShape 15"/>
          <p:cNvSpPr/>
          <p:nvPr/>
        </p:nvSpPr>
        <p:spPr>
          <a:xfrm>
            <a:off x="6113880" y="658368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63" name="CustomShape 16"/>
          <p:cNvSpPr/>
          <p:nvPr/>
        </p:nvSpPr>
        <p:spPr>
          <a:xfrm>
            <a:off x="7309800" y="1073160"/>
            <a:ext cx="2482200" cy="14551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4" name="CustomShape 17"/>
          <p:cNvSpPr/>
          <p:nvPr/>
        </p:nvSpPr>
        <p:spPr>
          <a:xfrm>
            <a:off x="3108960" y="3632400"/>
            <a:ext cx="82296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timing>
    <p:tnLst>
      <p:par>
        <p:cTn id="36" dur="indefinite" restart="never" nodeType="tmRoot">
          <p:childTnLst>
            <p:seq>
              <p:cTn id="3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09360" y="1579680"/>
            <a:ext cx="3137040" cy="4267080"/>
          </a:xfrm>
          <a:prstGeom prst="rect">
            <a:avLst/>
          </a:prstGeom>
          <a:ln>
            <a:noFill/>
          </a:ln>
        </p:spPr>
      </p:pic>
      <p:sp>
        <p:nvSpPr>
          <p:cNvPr id="366" name="CustomShape 1"/>
          <p:cNvSpPr/>
          <p:nvPr/>
        </p:nvSpPr>
        <p:spPr>
          <a:xfrm>
            <a:off x="3852720" y="1550880"/>
            <a:ext cx="838080" cy="358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7" name="Line 2"/>
          <p:cNvSpPr/>
          <p:nvPr/>
        </p:nvSpPr>
        <p:spPr>
          <a:xfrm>
            <a:off x="6519600" y="1467000"/>
            <a:ext cx="1440" cy="4609800"/>
          </a:xfrm>
          <a:prstGeom prst="line">
            <a:avLst/>
          </a:prstGeom>
          <a:ln w="9360">
            <a:solidFill>
              <a:srgbClr val="c0c0c0"/>
            </a:solidFill>
            <a:custDash>
              <a:ds d="104000" sp="78000"/>
            </a:custDash>
            <a:miter/>
          </a:ln>
        </p:spPr>
      </p:sp>
      <p:sp>
        <p:nvSpPr>
          <p:cNvPr id="368" name="CustomShape 3"/>
          <p:cNvSpPr/>
          <p:nvPr/>
        </p:nvSpPr>
        <p:spPr>
          <a:xfrm>
            <a:off x="7596000" y="2371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Registered</a:t>
            </a:r>
            <a:endParaRPr/>
          </a:p>
        </p:txBody>
      </p:sp>
      <p:cxnSp>
        <p:nvCxnSpPr>
          <p:cNvPr id="369" name="Line 4"/>
          <p:cNvCxnSpPr/>
          <p:nvPr/>
        </p:nvCxnSpPr>
        <p:spPr>
          <a:xfrm>
            <a:off x="4681440" y="2077920"/>
            <a:ext cx="354384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70" name="CustomShape 5"/>
          <p:cNvSpPr/>
          <p:nvPr/>
        </p:nvSpPr>
        <p:spPr>
          <a:xfrm>
            <a:off x="4052520" y="2943360"/>
            <a:ext cx="1257480" cy="2764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Created</a:t>
            </a:r>
            <a:endParaRPr/>
          </a:p>
        </p:txBody>
      </p:sp>
      <p:cxnSp>
        <p:nvCxnSpPr>
          <p:cNvPr id="371" name="Line 6"/>
          <p:cNvCxnSpPr/>
          <p:nvPr/>
        </p:nvCxnSpPr>
        <p:spPr>
          <a:xfrm flipH="1">
            <a:off x="4678920" y="2649600"/>
            <a:ext cx="354708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72" name="CustomShape 7"/>
          <p:cNvSpPr/>
          <p:nvPr/>
        </p:nvSpPr>
        <p:spPr>
          <a:xfrm>
            <a:off x="7596000" y="3514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Uploaded</a:t>
            </a:r>
            <a:endParaRPr/>
          </a:p>
        </p:txBody>
      </p:sp>
      <p:cxnSp>
        <p:nvCxnSpPr>
          <p:cNvPr id="373" name="Line 8"/>
          <p:cNvCxnSpPr/>
          <p:nvPr/>
        </p:nvCxnSpPr>
        <p:spPr>
          <a:xfrm>
            <a:off x="4681440" y="3219480"/>
            <a:ext cx="35438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74" name="CustomShape 9"/>
          <p:cNvSpPr/>
          <p:nvPr/>
        </p:nvSpPr>
        <p:spPr>
          <a:xfrm>
            <a:off x="4052520" y="4086360"/>
            <a:ext cx="1257480" cy="276480"/>
          </a:xfrm>
          <a:prstGeom prst="rect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Installed</a:t>
            </a:r>
            <a:endParaRPr/>
          </a:p>
        </p:txBody>
      </p:sp>
      <p:cxnSp>
        <p:nvCxnSpPr>
          <p:cNvPr id="375" name="Line 10"/>
          <p:cNvCxnSpPr/>
          <p:nvPr/>
        </p:nvCxnSpPr>
        <p:spPr>
          <a:xfrm flipH="1">
            <a:off x="4678920" y="3790440"/>
            <a:ext cx="3547080" cy="29772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76" name="CustomShape 11"/>
          <p:cNvSpPr/>
          <p:nvPr/>
        </p:nvSpPr>
        <p:spPr>
          <a:xfrm>
            <a:off x="7596000" y="408636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Updated</a:t>
            </a:r>
            <a:endParaRPr/>
          </a:p>
        </p:txBody>
      </p:sp>
      <p:cxnSp>
        <p:nvCxnSpPr>
          <p:cNvPr id="377" name="Line 12"/>
          <p:cNvCxnSpPr/>
          <p:nvPr/>
        </p:nvCxnSpPr>
        <p:spPr>
          <a:xfrm>
            <a:off x="5310000" y="4223880"/>
            <a:ext cx="2286720" cy="2520"/>
          </a:xfrm>
          <a:prstGeom prst="straightConnector1">
            <a:avLst/>
          </a:prstGeom>
          <a:ln w="936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cxnSp>
      <p:sp>
        <p:nvSpPr>
          <p:cNvPr id="378" name="CustomShape 13"/>
          <p:cNvSpPr/>
          <p:nvPr/>
        </p:nvSpPr>
        <p:spPr>
          <a:xfrm>
            <a:off x="5881320" y="5229360"/>
            <a:ext cx="125748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Published</a:t>
            </a:r>
            <a:endParaRPr/>
          </a:p>
        </p:txBody>
      </p:sp>
      <p:cxnSp>
        <p:nvCxnSpPr>
          <p:cNvPr id="379" name="Line 14"/>
          <p:cNvCxnSpPr/>
          <p:nvPr/>
        </p:nvCxnSpPr>
        <p:spPr>
          <a:xfrm>
            <a:off x="4681440" y="4362480"/>
            <a:ext cx="35438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380" name="Line 15"/>
          <p:cNvCxnSpPr/>
          <p:nvPr/>
        </p:nvCxnSpPr>
        <p:spPr>
          <a:xfrm flipV="1">
            <a:off x="7138800" y="4222440"/>
            <a:ext cx="1715040" cy="11469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81" name="CustomShape 16"/>
          <p:cNvSpPr/>
          <p:nvPr/>
        </p:nvSpPr>
        <p:spPr>
          <a:xfrm>
            <a:off x="7596000" y="5800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Retired</a:t>
            </a:r>
            <a:endParaRPr/>
          </a:p>
        </p:txBody>
      </p:sp>
      <p:cxnSp>
        <p:nvCxnSpPr>
          <p:cNvPr id="382" name="Line 17"/>
          <p:cNvCxnSpPr/>
          <p:nvPr/>
        </p:nvCxnSpPr>
        <p:spPr>
          <a:xfrm>
            <a:off x="6510240" y="5504040"/>
            <a:ext cx="1715040" cy="2973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83" name="CustomShape 18"/>
          <p:cNvSpPr/>
          <p:nvPr/>
        </p:nvSpPr>
        <p:spPr>
          <a:xfrm flipV="1">
            <a:off x="4576680" y="1844280"/>
            <a:ext cx="228600" cy="227160"/>
          </a:xfrm>
          <a:prstGeom prst="triangle">
            <a:avLst>
              <a:gd name="adj" fmla="val 108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384" name="CustomShape 19"/>
          <p:cNvSpPr/>
          <p:nvPr/>
        </p:nvSpPr>
        <p:spPr>
          <a:xfrm>
            <a:off x="3671640" y="1581120"/>
            <a:ext cx="2019240" cy="34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Contribution form</a:t>
            </a:r>
            <a:endParaRPr/>
          </a:p>
        </p:txBody>
      </p:sp>
      <p:sp>
        <p:nvSpPr>
          <p:cNvPr id="385" name="CustomShape 20"/>
          <p:cNvSpPr/>
          <p:nvPr/>
        </p:nvSpPr>
        <p:spPr>
          <a:xfrm>
            <a:off x="7596000" y="4657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Approved</a:t>
            </a:r>
            <a:endParaRPr/>
          </a:p>
        </p:txBody>
      </p:sp>
      <p:cxnSp>
        <p:nvCxnSpPr>
          <p:cNvPr id="386" name="Line 21"/>
          <p:cNvCxnSpPr/>
          <p:nvPr/>
        </p:nvCxnSpPr>
        <p:spPr>
          <a:xfrm flipH="1">
            <a:off x="6507720" y="4932000"/>
            <a:ext cx="1718280" cy="2991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387" name="Line 22"/>
          <p:cNvCxnSpPr>
            <a:stCxn id="385" idx="3"/>
          </p:cNvCxnSpPr>
          <p:nvPr/>
        </p:nvCxnSpPr>
        <p:spPr>
          <a:xfrm>
            <a:off x="8853120" y="4795920"/>
            <a:ext cx="228960" cy="5040"/>
          </a:xfrm>
          <a:prstGeom prst="straightConnector1">
            <a:avLst/>
          </a:prstGeom>
          <a:ln w="9360">
            <a:solidFill>
              <a:srgbClr val="000000"/>
            </a:solidFill>
            <a:miter/>
          </a:ln>
        </p:spPr>
      </p:cxnSp>
      <p:pic>
        <p:nvPicPr>
          <p:cNvPr id="38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242880" y="1284120"/>
            <a:ext cx="2895840" cy="2562480"/>
          </a:xfrm>
          <a:prstGeom prst="rect">
            <a:avLst/>
          </a:prstGeom>
          <a:ln>
            <a:noFill/>
          </a:ln>
        </p:spPr>
      </p:pic>
      <p:sp>
        <p:nvSpPr>
          <p:cNvPr id="389" name="CustomShape 23"/>
          <p:cNvSpPr/>
          <p:nvPr/>
        </p:nvSpPr>
        <p:spPr>
          <a:xfrm rot="19800000">
            <a:off x="4003560" y="5248080"/>
            <a:ext cx="191880" cy="384120"/>
          </a:xfrm>
          <a:prstGeom prst="upArrow">
            <a:avLst>
              <a:gd name="adj1" fmla="val 14738"/>
              <a:gd name="adj2" fmla="val 81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390" name="TextShape 24"/>
          <p:cNvSpPr txBox="1"/>
          <p:nvPr/>
        </p:nvSpPr>
        <p:spPr>
          <a:xfrm>
            <a:off x="504720" y="28584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Installing Applications</a:t>
            </a:r>
            <a:endParaRPr/>
          </a:p>
        </p:txBody>
      </p:sp>
    </p:spTree>
  </p:cSld>
  <p:timing>
    <p:tnLst>
      <p:par>
        <p:cTn id="38" dur="indefinite" restart="never" nodeType="tmRoot">
          <p:childTnLst>
            <p:seq>
              <p:cTn id="3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56880" y="1589040"/>
            <a:ext cx="2733840" cy="2057400"/>
          </a:xfrm>
          <a:prstGeom prst="rect">
            <a:avLst/>
          </a:prstGeom>
          <a:ln>
            <a:noFill/>
          </a:ln>
        </p:spPr>
      </p:pic>
      <p:sp>
        <p:nvSpPr>
          <p:cNvPr id="392" name="Line 1"/>
          <p:cNvSpPr/>
          <p:nvPr/>
        </p:nvSpPr>
        <p:spPr>
          <a:xfrm>
            <a:off x="6519600" y="1467000"/>
            <a:ext cx="1440" cy="4609800"/>
          </a:xfrm>
          <a:prstGeom prst="line">
            <a:avLst/>
          </a:prstGeom>
          <a:ln w="9360">
            <a:solidFill>
              <a:srgbClr val="c0c0c0"/>
            </a:solidFill>
            <a:custDash>
              <a:ds d="104000" sp="78000"/>
            </a:custDash>
            <a:miter/>
          </a:ln>
        </p:spPr>
      </p:sp>
      <p:sp>
        <p:nvSpPr>
          <p:cNvPr id="393" name="CustomShape 2"/>
          <p:cNvSpPr/>
          <p:nvPr/>
        </p:nvSpPr>
        <p:spPr>
          <a:xfrm>
            <a:off x="7596000" y="2371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Registered</a:t>
            </a:r>
            <a:endParaRPr/>
          </a:p>
        </p:txBody>
      </p:sp>
      <p:cxnSp>
        <p:nvCxnSpPr>
          <p:cNvPr id="394" name="Line 3"/>
          <p:cNvCxnSpPr/>
          <p:nvPr/>
        </p:nvCxnSpPr>
        <p:spPr>
          <a:xfrm>
            <a:off x="4681440" y="2077920"/>
            <a:ext cx="354384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95" name="CustomShape 4"/>
          <p:cNvSpPr/>
          <p:nvPr/>
        </p:nvSpPr>
        <p:spPr>
          <a:xfrm>
            <a:off x="4052520" y="2943360"/>
            <a:ext cx="1257480" cy="2764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Created</a:t>
            </a:r>
            <a:endParaRPr/>
          </a:p>
        </p:txBody>
      </p:sp>
      <p:cxnSp>
        <p:nvCxnSpPr>
          <p:cNvPr id="396" name="Line 5"/>
          <p:cNvCxnSpPr/>
          <p:nvPr/>
        </p:nvCxnSpPr>
        <p:spPr>
          <a:xfrm flipH="1">
            <a:off x="4678920" y="2649600"/>
            <a:ext cx="354708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97" name="CustomShape 6"/>
          <p:cNvSpPr/>
          <p:nvPr/>
        </p:nvSpPr>
        <p:spPr>
          <a:xfrm>
            <a:off x="7596000" y="3514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Uploaded</a:t>
            </a:r>
            <a:endParaRPr/>
          </a:p>
        </p:txBody>
      </p:sp>
      <p:cxnSp>
        <p:nvCxnSpPr>
          <p:cNvPr id="398" name="Line 7"/>
          <p:cNvCxnSpPr/>
          <p:nvPr/>
        </p:nvCxnSpPr>
        <p:spPr>
          <a:xfrm>
            <a:off x="4681440" y="3219480"/>
            <a:ext cx="35438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99" name="CustomShape 8"/>
          <p:cNvSpPr/>
          <p:nvPr/>
        </p:nvSpPr>
        <p:spPr>
          <a:xfrm>
            <a:off x="4052520" y="4086360"/>
            <a:ext cx="125748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Installed</a:t>
            </a:r>
            <a:endParaRPr/>
          </a:p>
        </p:txBody>
      </p:sp>
      <p:cxnSp>
        <p:nvCxnSpPr>
          <p:cNvPr id="400" name="Line 9"/>
          <p:cNvCxnSpPr/>
          <p:nvPr/>
        </p:nvCxnSpPr>
        <p:spPr>
          <a:xfrm flipH="1">
            <a:off x="4678920" y="3790440"/>
            <a:ext cx="3547080" cy="29772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401" name="CustomShape 10"/>
          <p:cNvSpPr/>
          <p:nvPr/>
        </p:nvSpPr>
        <p:spPr>
          <a:xfrm>
            <a:off x="7596000" y="408636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Updated</a:t>
            </a:r>
            <a:endParaRPr/>
          </a:p>
        </p:txBody>
      </p:sp>
      <p:cxnSp>
        <p:nvCxnSpPr>
          <p:cNvPr id="402" name="Line 11"/>
          <p:cNvCxnSpPr/>
          <p:nvPr/>
        </p:nvCxnSpPr>
        <p:spPr>
          <a:xfrm>
            <a:off x="5310000" y="4223880"/>
            <a:ext cx="2286720" cy="2520"/>
          </a:xfrm>
          <a:prstGeom prst="straightConnector1">
            <a:avLst/>
          </a:prstGeom>
          <a:ln w="936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cxnSp>
      <p:sp>
        <p:nvSpPr>
          <p:cNvPr id="403" name="CustomShape 12"/>
          <p:cNvSpPr/>
          <p:nvPr/>
        </p:nvSpPr>
        <p:spPr>
          <a:xfrm>
            <a:off x="5881320" y="5229360"/>
            <a:ext cx="1257480" cy="276480"/>
          </a:xfrm>
          <a:prstGeom prst="rect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b="1" lang="en-US" sz="1200">
                <a:latin typeface="Arial"/>
              </a:rPr>
              <a:t>Published</a:t>
            </a:r>
            <a:endParaRPr/>
          </a:p>
        </p:txBody>
      </p:sp>
      <p:cxnSp>
        <p:nvCxnSpPr>
          <p:cNvPr id="404" name="Line 13"/>
          <p:cNvCxnSpPr/>
          <p:nvPr/>
        </p:nvCxnSpPr>
        <p:spPr>
          <a:xfrm>
            <a:off x="4681440" y="4362480"/>
            <a:ext cx="35438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405" name="Line 14"/>
          <p:cNvCxnSpPr/>
          <p:nvPr/>
        </p:nvCxnSpPr>
        <p:spPr>
          <a:xfrm flipV="1">
            <a:off x="7138800" y="4222440"/>
            <a:ext cx="1715040" cy="11469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406" name="CustomShape 15"/>
          <p:cNvSpPr/>
          <p:nvPr/>
        </p:nvSpPr>
        <p:spPr>
          <a:xfrm>
            <a:off x="7596000" y="5800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Retired</a:t>
            </a:r>
            <a:endParaRPr/>
          </a:p>
        </p:txBody>
      </p:sp>
      <p:cxnSp>
        <p:nvCxnSpPr>
          <p:cNvPr id="407" name="Line 16"/>
          <p:cNvCxnSpPr/>
          <p:nvPr/>
        </p:nvCxnSpPr>
        <p:spPr>
          <a:xfrm>
            <a:off x="6510240" y="5504040"/>
            <a:ext cx="1715040" cy="2973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408" name="CustomShape 17"/>
          <p:cNvSpPr/>
          <p:nvPr/>
        </p:nvSpPr>
        <p:spPr>
          <a:xfrm flipV="1">
            <a:off x="4576680" y="1844280"/>
            <a:ext cx="228600" cy="227160"/>
          </a:xfrm>
          <a:prstGeom prst="triangle">
            <a:avLst>
              <a:gd name="adj" fmla="val 108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09" name="CustomShape 18"/>
          <p:cNvSpPr/>
          <p:nvPr/>
        </p:nvSpPr>
        <p:spPr>
          <a:xfrm>
            <a:off x="3671640" y="1581120"/>
            <a:ext cx="2019240" cy="34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Contribution form</a:t>
            </a:r>
            <a:endParaRPr/>
          </a:p>
        </p:txBody>
      </p:sp>
      <p:sp>
        <p:nvSpPr>
          <p:cNvPr id="410" name="CustomShape 19"/>
          <p:cNvSpPr/>
          <p:nvPr/>
        </p:nvSpPr>
        <p:spPr>
          <a:xfrm>
            <a:off x="7596000" y="4657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Approved</a:t>
            </a:r>
            <a:endParaRPr/>
          </a:p>
        </p:txBody>
      </p:sp>
      <p:cxnSp>
        <p:nvCxnSpPr>
          <p:cNvPr id="411" name="Line 20"/>
          <p:cNvCxnSpPr/>
          <p:nvPr/>
        </p:nvCxnSpPr>
        <p:spPr>
          <a:xfrm flipH="1">
            <a:off x="6507720" y="4932000"/>
            <a:ext cx="1718280" cy="2991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412" name="Line 21"/>
          <p:cNvCxnSpPr>
            <a:stCxn id="410" idx="3"/>
          </p:cNvCxnSpPr>
          <p:nvPr/>
        </p:nvCxnSpPr>
        <p:spPr>
          <a:xfrm>
            <a:off x="8853120" y="4795920"/>
            <a:ext cx="228960" cy="5040"/>
          </a:xfrm>
          <a:prstGeom prst="straightConnector1">
            <a:avLst/>
          </a:prstGeom>
          <a:ln w="9360">
            <a:solidFill>
              <a:srgbClr val="000000"/>
            </a:solidFill>
            <a:miter/>
          </a:ln>
        </p:spPr>
      </p:cxnSp>
      <p:sp>
        <p:nvSpPr>
          <p:cNvPr id="413" name="CustomShape 22"/>
          <p:cNvSpPr/>
          <p:nvPr/>
        </p:nvSpPr>
        <p:spPr>
          <a:xfrm>
            <a:off x="2700000" y="1865160"/>
            <a:ext cx="762120" cy="4572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14" name="CustomShape 23"/>
          <p:cNvSpPr/>
          <p:nvPr/>
        </p:nvSpPr>
        <p:spPr>
          <a:xfrm>
            <a:off x="1347480" y="2597040"/>
            <a:ext cx="380880" cy="325440"/>
          </a:xfrm>
          <a:prstGeom prst="rightArrow">
            <a:avLst>
              <a:gd name="adj1" fmla="val 10093"/>
              <a:gd name="adj2" fmla="val 4516"/>
            </a:avLst>
          </a:prstGeom>
          <a:solidFill>
            <a:srgbClr val="ff0000"/>
          </a:solidFill>
          <a:ln>
            <a:noFill/>
          </a:ln>
        </p:spPr>
      </p:sp>
      <p:sp>
        <p:nvSpPr>
          <p:cNvPr id="415" name="TextShape 24"/>
          <p:cNvSpPr txBox="1"/>
          <p:nvPr/>
        </p:nvSpPr>
        <p:spPr>
          <a:xfrm>
            <a:off x="505080" y="286200"/>
            <a:ext cx="772452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Publishing Applications</a:t>
            </a:r>
            <a:endParaRPr/>
          </a:p>
        </p:txBody>
      </p:sp>
    </p:spTree>
  </p:cSld>
  <p:timing>
    <p:tnLst>
      <p:par>
        <p:cTn id="40" dur="indefinite" restart="never" nodeType="tmRoot">
          <p:childTnLst>
            <p:seq>
              <p:cTn id="4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Knowing Your Impact</a:t>
            </a:r>
            <a:endParaRPr/>
          </a:p>
        </p:txBody>
      </p:sp>
      <p:pic>
        <p:nvPicPr>
          <p:cNvPr id="41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96080" y="1100160"/>
            <a:ext cx="7264440" cy="575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2" dur="indefinite" restart="never" nodeType="tmRoot">
          <p:childTnLst>
            <p:seq>
              <p:cTn id="4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Track Usage Metrics</a:t>
            </a:r>
            <a:endParaRPr/>
          </a:p>
        </p:txBody>
      </p:sp>
      <p:pic>
        <p:nvPicPr>
          <p:cNvPr id="41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87960" y="1209960"/>
            <a:ext cx="3920040" cy="2721960"/>
          </a:xfrm>
          <a:prstGeom prst="rect">
            <a:avLst/>
          </a:prstGeom>
          <a:ln>
            <a:noFill/>
          </a:ln>
        </p:spPr>
      </p:pic>
      <p:pic>
        <p:nvPicPr>
          <p:cNvPr id="42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76080" y="4206240"/>
            <a:ext cx="3987360" cy="2437560"/>
          </a:xfrm>
          <a:prstGeom prst="rect">
            <a:avLst/>
          </a:prstGeom>
          <a:ln>
            <a:noFill/>
          </a:ln>
        </p:spPr>
      </p:pic>
      <p:pic>
        <p:nvPicPr>
          <p:cNvPr id="42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937760" y="1478520"/>
            <a:ext cx="4480560" cy="475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4" dur="indefinite" restart="never" nodeType="tmRoot">
          <p:childTnLst>
            <p:seq>
              <p:cTn id="4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Communicate With Users</a:t>
            </a:r>
            <a:endParaRPr/>
          </a:p>
        </p:txBody>
      </p:sp>
      <p:pic>
        <p:nvPicPr>
          <p:cNvPr id="42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47480" y="1092240"/>
            <a:ext cx="7307280" cy="5765760"/>
          </a:xfrm>
          <a:prstGeom prst="rect">
            <a:avLst/>
          </a:prstGeom>
          <a:ln>
            <a:noFill/>
          </a:ln>
        </p:spPr>
      </p:pic>
      <p:sp>
        <p:nvSpPr>
          <p:cNvPr id="424" name="CustomShape 2"/>
          <p:cNvSpPr/>
          <p:nvPr/>
        </p:nvSpPr>
        <p:spPr>
          <a:xfrm>
            <a:off x="1347480" y="976320"/>
            <a:ext cx="7355880" cy="58816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25" name="CustomShape 3"/>
          <p:cNvSpPr/>
          <p:nvPr/>
        </p:nvSpPr>
        <p:spPr>
          <a:xfrm>
            <a:off x="1563120" y="1945440"/>
            <a:ext cx="5112720" cy="37652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42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360" y="2032920"/>
            <a:ext cx="3525840" cy="35067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427" name="CustomShape 4"/>
          <p:cNvSpPr/>
          <p:nvPr/>
        </p:nvSpPr>
        <p:spPr>
          <a:xfrm>
            <a:off x="6764040" y="2287800"/>
            <a:ext cx="1498680" cy="27385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428" name="Line 5"/>
          <p:cNvSpPr/>
          <p:nvPr/>
        </p:nvSpPr>
        <p:spPr>
          <a:xfrm flipH="1" flipV="1">
            <a:off x="5794200" y="2032920"/>
            <a:ext cx="969840" cy="25488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429" name="Line 6"/>
          <p:cNvSpPr/>
          <p:nvPr/>
        </p:nvSpPr>
        <p:spPr>
          <a:xfrm flipH="1">
            <a:off x="5794200" y="5026320"/>
            <a:ext cx="969840" cy="51336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430" name="Line 7"/>
          <p:cNvSpPr/>
          <p:nvPr/>
        </p:nvSpPr>
        <p:spPr>
          <a:xfrm>
            <a:off x="1512360" y="4598280"/>
            <a:ext cx="881640" cy="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</p:spTree>
  </p:cSld>
  <p:timing>
    <p:tnLst>
      <p:par>
        <p:cTn id="46" dur="indefinite" restart="never" nodeType="tmRoot">
          <p:childTnLst>
            <p:seq>
              <p:cTn id="4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Adding New Features</a:t>
            </a:r>
            <a:endParaRPr/>
          </a:p>
        </p:txBody>
      </p:sp>
      <p:sp>
        <p:nvSpPr>
          <p:cNvPr id="432" name="TextShape 2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  <p:pic>
        <p:nvPicPr>
          <p:cNvPr id="43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7680" y="1188720"/>
            <a:ext cx="2769840" cy="1920240"/>
          </a:xfrm>
          <a:prstGeom prst="rect">
            <a:avLst/>
          </a:prstGeom>
          <a:ln>
            <a:noFill/>
          </a:ln>
        </p:spPr>
      </p:pic>
      <p:pic>
        <p:nvPicPr>
          <p:cNvPr id="4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13480" y="1231200"/>
            <a:ext cx="4140000" cy="5986440"/>
          </a:xfrm>
          <a:prstGeom prst="rect">
            <a:avLst/>
          </a:prstGeom>
          <a:ln>
            <a:noFill/>
          </a:ln>
        </p:spPr>
      </p:pic>
      <p:pic>
        <p:nvPicPr>
          <p:cNvPr id="4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309800" y="1073160"/>
            <a:ext cx="2482200" cy="1455120"/>
          </a:xfrm>
          <a:prstGeom prst="rect">
            <a:avLst/>
          </a:prstGeom>
          <a:ln>
            <a:noFill/>
          </a:ln>
        </p:spPr>
      </p:pic>
      <p:pic>
        <p:nvPicPr>
          <p:cNvPr id="436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309440" y="2625480"/>
            <a:ext cx="2482560" cy="1478520"/>
          </a:xfrm>
          <a:prstGeom prst="rect">
            <a:avLst/>
          </a:prstGeom>
          <a:ln>
            <a:noFill/>
          </a:ln>
        </p:spPr>
      </p:pic>
      <p:pic>
        <p:nvPicPr>
          <p:cNvPr id="437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309800" y="4208760"/>
            <a:ext cx="2482560" cy="1478520"/>
          </a:xfrm>
          <a:prstGeom prst="rect">
            <a:avLst/>
          </a:prstGeom>
          <a:ln>
            <a:noFill/>
          </a:ln>
        </p:spPr>
      </p:pic>
      <p:sp>
        <p:nvSpPr>
          <p:cNvPr id="438" name="Line 3"/>
          <p:cNvSpPr/>
          <p:nvPr/>
        </p:nvSpPr>
        <p:spPr>
          <a:xfrm>
            <a:off x="2913480" y="1645920"/>
            <a:ext cx="835560" cy="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439" name="CustomShape 4"/>
          <p:cNvSpPr/>
          <p:nvPr/>
        </p:nvSpPr>
        <p:spPr>
          <a:xfrm>
            <a:off x="3774240" y="141264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440" name="CustomShape 5"/>
          <p:cNvSpPr/>
          <p:nvPr/>
        </p:nvSpPr>
        <p:spPr>
          <a:xfrm>
            <a:off x="3140640" y="361512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441" name="CustomShape 6"/>
          <p:cNvSpPr/>
          <p:nvPr/>
        </p:nvSpPr>
        <p:spPr>
          <a:xfrm>
            <a:off x="6113880" y="658368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442" name="CustomShape 7"/>
          <p:cNvSpPr/>
          <p:nvPr/>
        </p:nvSpPr>
        <p:spPr>
          <a:xfrm>
            <a:off x="7309800" y="2621160"/>
            <a:ext cx="2482200" cy="14828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43" name="CustomShape 8"/>
          <p:cNvSpPr/>
          <p:nvPr/>
        </p:nvSpPr>
        <p:spPr>
          <a:xfrm>
            <a:off x="7309800" y="4205160"/>
            <a:ext cx="2482200" cy="155556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44" name="Line 9"/>
          <p:cNvSpPr/>
          <p:nvPr/>
        </p:nvSpPr>
        <p:spPr>
          <a:xfrm flipV="1">
            <a:off x="6583680" y="1828800"/>
            <a:ext cx="1920240" cy="476424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</p:spTree>
  </p:cSld>
  <p:timing>
    <p:tnLst>
      <p:par>
        <p:cTn id="48" dur="indefinite" restart="never" nodeType="tmRoot">
          <p:childTnLst>
            <p:seq>
              <p:cTn id="4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2010 – Introducing New Researchers</a:t>
            </a:r>
            <a:endParaRPr/>
          </a:p>
        </p:txBody>
      </p:sp>
      <p:pic>
        <p:nvPicPr>
          <p:cNvPr id="44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447" name="CustomShape 2"/>
          <p:cNvSpPr/>
          <p:nvPr/>
        </p:nvSpPr>
        <p:spPr>
          <a:xfrm>
            <a:off x="182880" y="2058480"/>
            <a:ext cx="2011680" cy="1737360"/>
          </a:xfrm>
          <a:prstGeom prst="wedgeRectCallout">
            <a:avLst>
              <a:gd name="adj1" fmla="val 12699"/>
              <a:gd name="adj2" fmla="val -5177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44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" y="21499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449" name="CustomShape 3"/>
          <p:cNvSpPr/>
          <p:nvPr/>
        </p:nvSpPr>
        <p:spPr>
          <a:xfrm rot="19981800">
            <a:off x="1228680" y="21103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50" name="Line 4"/>
          <p:cNvSpPr/>
          <p:nvPr/>
        </p:nvSpPr>
        <p:spPr>
          <a:xfrm flipV="1">
            <a:off x="1222200" y="21240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1" name="Line 5"/>
          <p:cNvSpPr/>
          <p:nvPr/>
        </p:nvSpPr>
        <p:spPr>
          <a:xfrm flipV="1">
            <a:off x="1253520" y="22482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2" name="Line 6"/>
          <p:cNvSpPr/>
          <p:nvPr/>
        </p:nvSpPr>
        <p:spPr>
          <a:xfrm flipV="1">
            <a:off x="1285200" y="22788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3" name="Line 7"/>
          <p:cNvSpPr/>
          <p:nvPr/>
        </p:nvSpPr>
        <p:spPr>
          <a:xfrm flipV="1">
            <a:off x="1316520" y="23090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4" name="Line 8"/>
          <p:cNvSpPr/>
          <p:nvPr/>
        </p:nvSpPr>
        <p:spPr>
          <a:xfrm flipV="1">
            <a:off x="1347480" y="23702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5" name="CustomShape 9"/>
          <p:cNvSpPr/>
          <p:nvPr/>
        </p:nvSpPr>
        <p:spPr>
          <a:xfrm rot="1347000">
            <a:off x="1532520" y="21952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56" name="Line 10"/>
          <p:cNvSpPr/>
          <p:nvPr/>
        </p:nvSpPr>
        <p:spPr>
          <a:xfrm>
            <a:off x="1693440" y="22140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7" name="Line 11"/>
          <p:cNvSpPr/>
          <p:nvPr/>
        </p:nvSpPr>
        <p:spPr>
          <a:xfrm>
            <a:off x="1667160" y="22777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8" name="Line 12"/>
          <p:cNvSpPr/>
          <p:nvPr/>
        </p:nvSpPr>
        <p:spPr>
          <a:xfrm>
            <a:off x="1640520" y="23418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9" name="Line 13"/>
          <p:cNvSpPr/>
          <p:nvPr/>
        </p:nvSpPr>
        <p:spPr>
          <a:xfrm>
            <a:off x="1614240" y="24058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0" name="Line 14"/>
          <p:cNvSpPr/>
          <p:nvPr/>
        </p:nvSpPr>
        <p:spPr>
          <a:xfrm>
            <a:off x="1587960" y="24692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1" name="CustomShape 15"/>
          <p:cNvSpPr/>
          <p:nvPr/>
        </p:nvSpPr>
        <p:spPr>
          <a:xfrm>
            <a:off x="1302840" y="2289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62" name="Line 16"/>
          <p:cNvSpPr/>
          <p:nvPr/>
        </p:nvSpPr>
        <p:spPr>
          <a:xfrm>
            <a:off x="1371600" y="2358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3" name="Line 17"/>
          <p:cNvSpPr/>
          <p:nvPr/>
        </p:nvSpPr>
        <p:spPr>
          <a:xfrm>
            <a:off x="1371600" y="2427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4" name="Line 18"/>
          <p:cNvSpPr/>
          <p:nvPr/>
        </p:nvSpPr>
        <p:spPr>
          <a:xfrm>
            <a:off x="1371600" y="2496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5" name="Line 19"/>
          <p:cNvSpPr/>
          <p:nvPr/>
        </p:nvSpPr>
        <p:spPr>
          <a:xfrm>
            <a:off x="1371600" y="2566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6" name="Line 20"/>
          <p:cNvSpPr/>
          <p:nvPr/>
        </p:nvSpPr>
        <p:spPr>
          <a:xfrm>
            <a:off x="1371600" y="2634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7" name="TextShape 21"/>
          <p:cNvSpPr txBox="1"/>
          <p:nvPr/>
        </p:nvSpPr>
        <p:spPr>
          <a:xfrm>
            <a:off x="317880" y="29376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46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129680" y="2648520"/>
            <a:ext cx="914400" cy="255600"/>
          </a:xfrm>
          <a:prstGeom prst="rect">
            <a:avLst/>
          </a:prstGeom>
          <a:ln>
            <a:noFill/>
          </a:ln>
        </p:spPr>
      </p:pic>
      <p:sp>
        <p:nvSpPr>
          <p:cNvPr id="469" name="CustomShape 22"/>
          <p:cNvSpPr/>
          <p:nvPr/>
        </p:nvSpPr>
        <p:spPr>
          <a:xfrm>
            <a:off x="4480560" y="5476320"/>
            <a:ext cx="2926080" cy="1656000"/>
          </a:xfrm>
          <a:prstGeom prst="wedgeRectCallout">
            <a:avLst>
              <a:gd name="adj1" fmla="val 23449"/>
              <a:gd name="adj2" fmla="val 164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47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608000" y="551880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471" name="TextShape 23"/>
          <p:cNvSpPr txBox="1"/>
          <p:nvPr/>
        </p:nvSpPr>
        <p:spPr>
          <a:xfrm>
            <a:off x="5212080" y="547632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472" name="CustomShape 24"/>
          <p:cNvSpPr/>
          <p:nvPr/>
        </p:nvSpPr>
        <p:spPr>
          <a:xfrm rot="20685000">
            <a:off x="4755960" y="6332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73" name="Line 25"/>
          <p:cNvSpPr/>
          <p:nvPr/>
        </p:nvSpPr>
        <p:spPr>
          <a:xfrm flipV="1">
            <a:off x="4776480" y="63637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4" name="Line 26"/>
          <p:cNvSpPr/>
          <p:nvPr/>
        </p:nvSpPr>
        <p:spPr>
          <a:xfrm flipV="1">
            <a:off x="4794480" y="646668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5" name="Line 27"/>
          <p:cNvSpPr/>
          <p:nvPr/>
        </p:nvSpPr>
        <p:spPr>
          <a:xfrm flipV="1">
            <a:off x="4812840" y="651528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6" name="Line 28"/>
          <p:cNvSpPr/>
          <p:nvPr/>
        </p:nvSpPr>
        <p:spPr>
          <a:xfrm flipV="1">
            <a:off x="4830840" y="65638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7" name="Line 29"/>
          <p:cNvSpPr/>
          <p:nvPr/>
        </p:nvSpPr>
        <p:spPr>
          <a:xfrm flipV="1">
            <a:off x="4848840" y="66301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8" name="CustomShape 30"/>
          <p:cNvSpPr/>
          <p:nvPr/>
        </p:nvSpPr>
        <p:spPr>
          <a:xfrm rot="954600">
            <a:off x="541584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79" name="Line 31"/>
          <p:cNvSpPr/>
          <p:nvPr/>
        </p:nvSpPr>
        <p:spPr>
          <a:xfrm>
            <a:off x="5548320" y="63644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0" name="Line 32"/>
          <p:cNvSpPr/>
          <p:nvPr/>
        </p:nvSpPr>
        <p:spPr>
          <a:xfrm>
            <a:off x="5529600" y="643068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1" name="Line 33"/>
          <p:cNvSpPr/>
          <p:nvPr/>
        </p:nvSpPr>
        <p:spPr>
          <a:xfrm>
            <a:off x="5510520" y="649764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2" name="Line 34"/>
          <p:cNvSpPr/>
          <p:nvPr/>
        </p:nvSpPr>
        <p:spPr>
          <a:xfrm>
            <a:off x="5491440" y="65638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3" name="Line 35"/>
          <p:cNvSpPr/>
          <p:nvPr/>
        </p:nvSpPr>
        <p:spPr>
          <a:xfrm>
            <a:off x="5472720" y="66301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4" name="CustomShape 36"/>
          <p:cNvSpPr/>
          <p:nvPr/>
        </p:nvSpPr>
        <p:spPr>
          <a:xfrm>
            <a:off x="509436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85" name="Line 37"/>
          <p:cNvSpPr/>
          <p:nvPr/>
        </p:nvSpPr>
        <p:spPr>
          <a:xfrm>
            <a:off x="5163120" y="64036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6" name="Line 38"/>
          <p:cNvSpPr/>
          <p:nvPr/>
        </p:nvSpPr>
        <p:spPr>
          <a:xfrm>
            <a:off x="5163120" y="64724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7" name="Line 39"/>
          <p:cNvSpPr/>
          <p:nvPr/>
        </p:nvSpPr>
        <p:spPr>
          <a:xfrm>
            <a:off x="5163120" y="65419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8" name="Line 40"/>
          <p:cNvSpPr/>
          <p:nvPr/>
        </p:nvSpPr>
        <p:spPr>
          <a:xfrm>
            <a:off x="5163120" y="6611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9" name="Line 41"/>
          <p:cNvSpPr/>
          <p:nvPr/>
        </p:nvSpPr>
        <p:spPr>
          <a:xfrm>
            <a:off x="5163120" y="66798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490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754880" y="6702480"/>
            <a:ext cx="1211400" cy="318240"/>
          </a:xfrm>
          <a:prstGeom prst="rect">
            <a:avLst/>
          </a:prstGeom>
          <a:ln>
            <a:noFill/>
          </a:ln>
        </p:spPr>
      </p:pic>
      <p:pic>
        <p:nvPicPr>
          <p:cNvPr id="491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864120" y="635400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492" name="CustomShape 42"/>
          <p:cNvSpPr/>
          <p:nvPr/>
        </p:nvSpPr>
        <p:spPr>
          <a:xfrm>
            <a:off x="6309360" y="6386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93" name="Line 43"/>
          <p:cNvSpPr/>
          <p:nvPr/>
        </p:nvSpPr>
        <p:spPr>
          <a:xfrm>
            <a:off x="6378120" y="6455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4" name="Line 44"/>
          <p:cNvSpPr/>
          <p:nvPr/>
        </p:nvSpPr>
        <p:spPr>
          <a:xfrm>
            <a:off x="6378120" y="65246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5" name="Line 45"/>
          <p:cNvSpPr/>
          <p:nvPr/>
        </p:nvSpPr>
        <p:spPr>
          <a:xfrm>
            <a:off x="6378120" y="65941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6" name="Line 46"/>
          <p:cNvSpPr/>
          <p:nvPr/>
        </p:nvSpPr>
        <p:spPr>
          <a:xfrm>
            <a:off x="6378120" y="6663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7" name="Line 47"/>
          <p:cNvSpPr/>
          <p:nvPr/>
        </p:nvSpPr>
        <p:spPr>
          <a:xfrm>
            <a:off x="6378120" y="6732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8" name="CustomShape 48"/>
          <p:cNvSpPr/>
          <p:nvPr/>
        </p:nvSpPr>
        <p:spPr>
          <a:xfrm>
            <a:off x="5248440" y="1691280"/>
            <a:ext cx="2926080" cy="1600560"/>
          </a:xfrm>
          <a:prstGeom prst="wedgeRectCallout">
            <a:avLst>
              <a:gd name="adj1" fmla="val 10275"/>
              <a:gd name="adj2" fmla="val 24446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499" name="TextShape 49"/>
          <p:cNvSpPr txBox="1"/>
          <p:nvPr/>
        </p:nvSpPr>
        <p:spPr>
          <a:xfrm>
            <a:off x="5979960" y="1691280"/>
            <a:ext cx="205812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New Grad Student</a:t>
            </a:r>
            <a:endParaRPr/>
          </a:p>
          <a:p>
            <a:r>
              <a:rPr lang="en-US">
                <a:latin typeface="Arial"/>
              </a:rPr>
              <a:t>Graphene</a:t>
            </a:r>
            <a:endParaRPr/>
          </a:p>
          <a:p>
            <a:r>
              <a:rPr lang="en-US">
                <a:latin typeface="Arial"/>
              </a:rPr>
              <a:t>NanoRibbons</a:t>
            </a:r>
            <a:endParaRPr/>
          </a:p>
        </p:txBody>
      </p:sp>
      <p:sp>
        <p:nvSpPr>
          <p:cNvPr id="500" name="CustomShape 50"/>
          <p:cNvSpPr/>
          <p:nvPr/>
        </p:nvSpPr>
        <p:spPr>
          <a:xfrm rot="20685000">
            <a:off x="5523840" y="2547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01" name="Line 51"/>
          <p:cNvSpPr/>
          <p:nvPr/>
        </p:nvSpPr>
        <p:spPr>
          <a:xfrm flipV="1">
            <a:off x="5544360" y="25786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2" name="Line 52"/>
          <p:cNvSpPr/>
          <p:nvPr/>
        </p:nvSpPr>
        <p:spPr>
          <a:xfrm flipV="1">
            <a:off x="5562360" y="268164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3" name="Line 53"/>
          <p:cNvSpPr/>
          <p:nvPr/>
        </p:nvSpPr>
        <p:spPr>
          <a:xfrm flipV="1">
            <a:off x="5580720" y="273024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4" name="Line 54"/>
          <p:cNvSpPr/>
          <p:nvPr/>
        </p:nvSpPr>
        <p:spPr>
          <a:xfrm flipV="1">
            <a:off x="5598720" y="277884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5" name="Line 55"/>
          <p:cNvSpPr/>
          <p:nvPr/>
        </p:nvSpPr>
        <p:spPr>
          <a:xfrm flipV="1">
            <a:off x="5616720" y="28450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6" name="CustomShape 56"/>
          <p:cNvSpPr/>
          <p:nvPr/>
        </p:nvSpPr>
        <p:spPr>
          <a:xfrm rot="954600">
            <a:off x="618372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07" name="Line 57"/>
          <p:cNvSpPr/>
          <p:nvPr/>
        </p:nvSpPr>
        <p:spPr>
          <a:xfrm>
            <a:off x="6316200" y="257940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8" name="Line 58"/>
          <p:cNvSpPr/>
          <p:nvPr/>
        </p:nvSpPr>
        <p:spPr>
          <a:xfrm>
            <a:off x="6297480" y="264564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9" name="Line 59"/>
          <p:cNvSpPr/>
          <p:nvPr/>
        </p:nvSpPr>
        <p:spPr>
          <a:xfrm>
            <a:off x="6278400" y="271260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0" name="Line 60"/>
          <p:cNvSpPr/>
          <p:nvPr/>
        </p:nvSpPr>
        <p:spPr>
          <a:xfrm>
            <a:off x="6259320" y="27788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1" name="Line 61"/>
          <p:cNvSpPr/>
          <p:nvPr/>
        </p:nvSpPr>
        <p:spPr>
          <a:xfrm>
            <a:off x="6240600" y="28450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2" name="CustomShape 62"/>
          <p:cNvSpPr/>
          <p:nvPr/>
        </p:nvSpPr>
        <p:spPr>
          <a:xfrm>
            <a:off x="586224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13" name="Line 63"/>
          <p:cNvSpPr/>
          <p:nvPr/>
        </p:nvSpPr>
        <p:spPr>
          <a:xfrm>
            <a:off x="5931000" y="2618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4" name="Line 64"/>
          <p:cNvSpPr/>
          <p:nvPr/>
        </p:nvSpPr>
        <p:spPr>
          <a:xfrm>
            <a:off x="5931000" y="26874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5" name="Line 65"/>
          <p:cNvSpPr/>
          <p:nvPr/>
        </p:nvSpPr>
        <p:spPr>
          <a:xfrm>
            <a:off x="5931000" y="27568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6" name="Line 66"/>
          <p:cNvSpPr/>
          <p:nvPr/>
        </p:nvSpPr>
        <p:spPr>
          <a:xfrm>
            <a:off x="5931000" y="2826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7" name="Line 67"/>
          <p:cNvSpPr/>
          <p:nvPr/>
        </p:nvSpPr>
        <p:spPr>
          <a:xfrm>
            <a:off x="5931000" y="28947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518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522760" y="291744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519" name="CustomShape 68"/>
          <p:cNvSpPr/>
          <p:nvPr/>
        </p:nvSpPr>
        <p:spPr>
          <a:xfrm>
            <a:off x="7077240" y="2601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20" name="Line 69"/>
          <p:cNvSpPr/>
          <p:nvPr/>
        </p:nvSpPr>
        <p:spPr>
          <a:xfrm>
            <a:off x="7146000" y="267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1" name="Line 70"/>
          <p:cNvSpPr/>
          <p:nvPr/>
        </p:nvSpPr>
        <p:spPr>
          <a:xfrm>
            <a:off x="7146000" y="27396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2" name="Line 71"/>
          <p:cNvSpPr/>
          <p:nvPr/>
        </p:nvSpPr>
        <p:spPr>
          <a:xfrm>
            <a:off x="7146000" y="28090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3" name="Line 72"/>
          <p:cNvSpPr/>
          <p:nvPr/>
        </p:nvSpPr>
        <p:spPr>
          <a:xfrm>
            <a:off x="7146000" y="28782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4" name="Line 73"/>
          <p:cNvSpPr/>
          <p:nvPr/>
        </p:nvSpPr>
        <p:spPr>
          <a:xfrm>
            <a:off x="7146000" y="29469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525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7406640" y="256896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526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259240" y="1743840"/>
            <a:ext cx="720720" cy="80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0" dur="indefinite" restart="never" nodeType="tmRoot">
          <p:childTnLst>
            <p:seq>
              <p:cTn id="5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Collaborate in the Workspace</a:t>
            </a:r>
            <a:endParaRPr/>
          </a:p>
        </p:txBody>
      </p:sp>
      <p:pic>
        <p:nvPicPr>
          <p:cNvPr id="52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529" name="CustomShape 2"/>
          <p:cNvSpPr/>
          <p:nvPr/>
        </p:nvSpPr>
        <p:spPr>
          <a:xfrm>
            <a:off x="4480560" y="5476320"/>
            <a:ext cx="2926080" cy="1656000"/>
          </a:xfrm>
          <a:prstGeom prst="wedgeRectCallout">
            <a:avLst>
              <a:gd name="adj1" fmla="val 23449"/>
              <a:gd name="adj2" fmla="val 164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53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08000" y="551880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531" name="TextShape 3"/>
          <p:cNvSpPr txBox="1"/>
          <p:nvPr/>
        </p:nvSpPr>
        <p:spPr>
          <a:xfrm>
            <a:off x="5212080" y="547632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532" name="CustomShape 4"/>
          <p:cNvSpPr/>
          <p:nvPr/>
        </p:nvSpPr>
        <p:spPr>
          <a:xfrm rot="20685000">
            <a:off x="4755960" y="6332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33" name="Line 5"/>
          <p:cNvSpPr/>
          <p:nvPr/>
        </p:nvSpPr>
        <p:spPr>
          <a:xfrm flipV="1">
            <a:off x="4776480" y="63637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4" name="Line 6"/>
          <p:cNvSpPr/>
          <p:nvPr/>
        </p:nvSpPr>
        <p:spPr>
          <a:xfrm flipV="1">
            <a:off x="4794480" y="646668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5" name="Line 7"/>
          <p:cNvSpPr/>
          <p:nvPr/>
        </p:nvSpPr>
        <p:spPr>
          <a:xfrm flipV="1">
            <a:off x="4812840" y="651528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6" name="Line 8"/>
          <p:cNvSpPr/>
          <p:nvPr/>
        </p:nvSpPr>
        <p:spPr>
          <a:xfrm flipV="1">
            <a:off x="4830840" y="65638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7" name="Line 9"/>
          <p:cNvSpPr/>
          <p:nvPr/>
        </p:nvSpPr>
        <p:spPr>
          <a:xfrm flipV="1">
            <a:off x="4848840" y="66301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8" name="CustomShape 10"/>
          <p:cNvSpPr/>
          <p:nvPr/>
        </p:nvSpPr>
        <p:spPr>
          <a:xfrm rot="954600">
            <a:off x="541584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39" name="Line 11"/>
          <p:cNvSpPr/>
          <p:nvPr/>
        </p:nvSpPr>
        <p:spPr>
          <a:xfrm>
            <a:off x="5548320" y="63644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0" name="Line 12"/>
          <p:cNvSpPr/>
          <p:nvPr/>
        </p:nvSpPr>
        <p:spPr>
          <a:xfrm>
            <a:off x="5529600" y="643068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1" name="Line 13"/>
          <p:cNvSpPr/>
          <p:nvPr/>
        </p:nvSpPr>
        <p:spPr>
          <a:xfrm>
            <a:off x="5510520" y="649764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2" name="Line 14"/>
          <p:cNvSpPr/>
          <p:nvPr/>
        </p:nvSpPr>
        <p:spPr>
          <a:xfrm>
            <a:off x="5491440" y="65638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3" name="Line 15"/>
          <p:cNvSpPr/>
          <p:nvPr/>
        </p:nvSpPr>
        <p:spPr>
          <a:xfrm>
            <a:off x="5472720" y="66301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4" name="CustomShape 16"/>
          <p:cNvSpPr/>
          <p:nvPr/>
        </p:nvSpPr>
        <p:spPr>
          <a:xfrm>
            <a:off x="509436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45" name="Line 17"/>
          <p:cNvSpPr/>
          <p:nvPr/>
        </p:nvSpPr>
        <p:spPr>
          <a:xfrm>
            <a:off x="5163120" y="64036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6" name="Line 18"/>
          <p:cNvSpPr/>
          <p:nvPr/>
        </p:nvSpPr>
        <p:spPr>
          <a:xfrm>
            <a:off x="5163120" y="64724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7" name="Line 19"/>
          <p:cNvSpPr/>
          <p:nvPr/>
        </p:nvSpPr>
        <p:spPr>
          <a:xfrm>
            <a:off x="5163120" y="65419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8" name="Line 20"/>
          <p:cNvSpPr/>
          <p:nvPr/>
        </p:nvSpPr>
        <p:spPr>
          <a:xfrm>
            <a:off x="5163120" y="6611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9" name="Line 21"/>
          <p:cNvSpPr/>
          <p:nvPr/>
        </p:nvSpPr>
        <p:spPr>
          <a:xfrm>
            <a:off x="5163120" y="66798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55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54880" y="6702480"/>
            <a:ext cx="1211400" cy="318240"/>
          </a:xfrm>
          <a:prstGeom prst="rect">
            <a:avLst/>
          </a:prstGeom>
          <a:ln>
            <a:noFill/>
          </a:ln>
        </p:spPr>
      </p:pic>
      <p:pic>
        <p:nvPicPr>
          <p:cNvPr id="551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864120" y="635400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552" name="CustomShape 22"/>
          <p:cNvSpPr/>
          <p:nvPr/>
        </p:nvSpPr>
        <p:spPr>
          <a:xfrm>
            <a:off x="6309360" y="6386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53" name="Line 23"/>
          <p:cNvSpPr/>
          <p:nvPr/>
        </p:nvSpPr>
        <p:spPr>
          <a:xfrm>
            <a:off x="6378120" y="6455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4" name="Line 24"/>
          <p:cNvSpPr/>
          <p:nvPr/>
        </p:nvSpPr>
        <p:spPr>
          <a:xfrm>
            <a:off x="6378120" y="65246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5" name="Line 25"/>
          <p:cNvSpPr/>
          <p:nvPr/>
        </p:nvSpPr>
        <p:spPr>
          <a:xfrm>
            <a:off x="6378120" y="65941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6" name="Line 26"/>
          <p:cNvSpPr/>
          <p:nvPr/>
        </p:nvSpPr>
        <p:spPr>
          <a:xfrm>
            <a:off x="6378120" y="6663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7" name="Line 27"/>
          <p:cNvSpPr/>
          <p:nvPr/>
        </p:nvSpPr>
        <p:spPr>
          <a:xfrm>
            <a:off x="6378120" y="6732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8" name="CustomShape 28"/>
          <p:cNvSpPr/>
          <p:nvPr/>
        </p:nvSpPr>
        <p:spPr>
          <a:xfrm>
            <a:off x="5248440" y="1691280"/>
            <a:ext cx="2926080" cy="1600560"/>
          </a:xfrm>
          <a:prstGeom prst="wedgeRectCallout">
            <a:avLst>
              <a:gd name="adj1" fmla="val 10275"/>
              <a:gd name="adj2" fmla="val 24446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559" name="TextShape 29"/>
          <p:cNvSpPr txBox="1"/>
          <p:nvPr/>
        </p:nvSpPr>
        <p:spPr>
          <a:xfrm>
            <a:off x="5979960" y="1691280"/>
            <a:ext cx="205812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New Grad Student</a:t>
            </a:r>
            <a:endParaRPr/>
          </a:p>
          <a:p>
            <a:r>
              <a:rPr lang="en-US">
                <a:latin typeface="Arial"/>
              </a:rPr>
              <a:t>Graphene</a:t>
            </a:r>
            <a:endParaRPr/>
          </a:p>
          <a:p>
            <a:r>
              <a:rPr lang="en-US">
                <a:latin typeface="Arial"/>
              </a:rPr>
              <a:t>NanoRibbons</a:t>
            </a:r>
            <a:endParaRPr/>
          </a:p>
        </p:txBody>
      </p:sp>
      <p:sp>
        <p:nvSpPr>
          <p:cNvPr id="560" name="CustomShape 30"/>
          <p:cNvSpPr/>
          <p:nvPr/>
        </p:nvSpPr>
        <p:spPr>
          <a:xfrm rot="20685000">
            <a:off x="5523840" y="2547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61" name="Line 31"/>
          <p:cNvSpPr/>
          <p:nvPr/>
        </p:nvSpPr>
        <p:spPr>
          <a:xfrm flipV="1">
            <a:off x="5544360" y="25786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2" name="Line 32"/>
          <p:cNvSpPr/>
          <p:nvPr/>
        </p:nvSpPr>
        <p:spPr>
          <a:xfrm flipV="1">
            <a:off x="5562360" y="268164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3" name="Line 33"/>
          <p:cNvSpPr/>
          <p:nvPr/>
        </p:nvSpPr>
        <p:spPr>
          <a:xfrm flipV="1">
            <a:off x="5580720" y="273024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4" name="Line 34"/>
          <p:cNvSpPr/>
          <p:nvPr/>
        </p:nvSpPr>
        <p:spPr>
          <a:xfrm flipV="1">
            <a:off x="5598720" y="277884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5" name="Line 35"/>
          <p:cNvSpPr/>
          <p:nvPr/>
        </p:nvSpPr>
        <p:spPr>
          <a:xfrm flipV="1">
            <a:off x="5616720" y="28450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6" name="CustomShape 36"/>
          <p:cNvSpPr/>
          <p:nvPr/>
        </p:nvSpPr>
        <p:spPr>
          <a:xfrm rot="954600">
            <a:off x="618372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67" name="Line 37"/>
          <p:cNvSpPr/>
          <p:nvPr/>
        </p:nvSpPr>
        <p:spPr>
          <a:xfrm>
            <a:off x="6316200" y="257940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8" name="Line 38"/>
          <p:cNvSpPr/>
          <p:nvPr/>
        </p:nvSpPr>
        <p:spPr>
          <a:xfrm>
            <a:off x="6297480" y="264564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9" name="Line 39"/>
          <p:cNvSpPr/>
          <p:nvPr/>
        </p:nvSpPr>
        <p:spPr>
          <a:xfrm>
            <a:off x="6278400" y="271260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0" name="Line 40"/>
          <p:cNvSpPr/>
          <p:nvPr/>
        </p:nvSpPr>
        <p:spPr>
          <a:xfrm>
            <a:off x="6259320" y="27788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1" name="Line 41"/>
          <p:cNvSpPr/>
          <p:nvPr/>
        </p:nvSpPr>
        <p:spPr>
          <a:xfrm>
            <a:off x="6240600" y="28450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2" name="CustomShape 42"/>
          <p:cNvSpPr/>
          <p:nvPr/>
        </p:nvSpPr>
        <p:spPr>
          <a:xfrm>
            <a:off x="586224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73" name="Line 43"/>
          <p:cNvSpPr/>
          <p:nvPr/>
        </p:nvSpPr>
        <p:spPr>
          <a:xfrm>
            <a:off x="5931000" y="2618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4" name="Line 44"/>
          <p:cNvSpPr/>
          <p:nvPr/>
        </p:nvSpPr>
        <p:spPr>
          <a:xfrm>
            <a:off x="5931000" y="26874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5" name="Line 45"/>
          <p:cNvSpPr/>
          <p:nvPr/>
        </p:nvSpPr>
        <p:spPr>
          <a:xfrm>
            <a:off x="5931000" y="27568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6" name="Line 46"/>
          <p:cNvSpPr/>
          <p:nvPr/>
        </p:nvSpPr>
        <p:spPr>
          <a:xfrm>
            <a:off x="5931000" y="2826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7" name="Line 47"/>
          <p:cNvSpPr/>
          <p:nvPr/>
        </p:nvSpPr>
        <p:spPr>
          <a:xfrm>
            <a:off x="5931000" y="28947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578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22760" y="291744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579" name="CustomShape 48"/>
          <p:cNvSpPr/>
          <p:nvPr/>
        </p:nvSpPr>
        <p:spPr>
          <a:xfrm>
            <a:off x="7077240" y="2601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80" name="Line 49"/>
          <p:cNvSpPr/>
          <p:nvPr/>
        </p:nvSpPr>
        <p:spPr>
          <a:xfrm>
            <a:off x="7146000" y="267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1" name="Line 50"/>
          <p:cNvSpPr/>
          <p:nvPr/>
        </p:nvSpPr>
        <p:spPr>
          <a:xfrm>
            <a:off x="7146000" y="27396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2" name="Line 51"/>
          <p:cNvSpPr/>
          <p:nvPr/>
        </p:nvSpPr>
        <p:spPr>
          <a:xfrm>
            <a:off x="7146000" y="28090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3" name="Line 52"/>
          <p:cNvSpPr/>
          <p:nvPr/>
        </p:nvSpPr>
        <p:spPr>
          <a:xfrm>
            <a:off x="7146000" y="28782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4" name="Line 53"/>
          <p:cNvSpPr/>
          <p:nvPr/>
        </p:nvSpPr>
        <p:spPr>
          <a:xfrm>
            <a:off x="7146000" y="29469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585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406640" y="256896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586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259240" y="1743840"/>
            <a:ext cx="720720" cy="805680"/>
          </a:xfrm>
          <a:prstGeom prst="rect">
            <a:avLst/>
          </a:prstGeom>
          <a:ln>
            <a:noFill/>
          </a:ln>
        </p:spPr>
      </p:pic>
      <p:pic>
        <p:nvPicPr>
          <p:cNvPr id="587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2743200" y="3200400"/>
            <a:ext cx="2193120" cy="1864080"/>
          </a:xfrm>
          <a:prstGeom prst="rect">
            <a:avLst/>
          </a:prstGeom>
          <a:ln>
            <a:noFill/>
          </a:ln>
        </p:spPr>
      </p:pic>
      <p:sp>
        <p:nvSpPr>
          <p:cNvPr id="588" name="Line 54"/>
          <p:cNvSpPr/>
          <p:nvPr/>
        </p:nvSpPr>
        <p:spPr>
          <a:xfrm flipH="1">
            <a:off x="3579120" y="2759040"/>
            <a:ext cx="1905840" cy="1181520"/>
          </a:xfrm>
          <a:prstGeom prst="line">
            <a:avLst/>
          </a:prstGeom>
          <a:ln w="91440">
            <a:solidFill>
              <a:srgbClr val="ff3333"/>
            </a:solidFill>
            <a:round/>
            <a:tailEnd len="med" type="oval" w="med"/>
          </a:ln>
        </p:spPr>
      </p:sp>
      <p:sp>
        <p:nvSpPr>
          <p:cNvPr id="589" name="CustomShape 55"/>
          <p:cNvSpPr/>
          <p:nvPr/>
        </p:nvSpPr>
        <p:spPr>
          <a:xfrm>
            <a:off x="183240" y="2054880"/>
            <a:ext cx="2011680" cy="1737360"/>
          </a:xfrm>
          <a:prstGeom prst="wedgeRectCallout">
            <a:avLst>
              <a:gd name="adj1" fmla="val 12699"/>
              <a:gd name="adj2" fmla="val -5177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590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274680" y="21463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591" name="CustomShape 56"/>
          <p:cNvSpPr/>
          <p:nvPr/>
        </p:nvSpPr>
        <p:spPr>
          <a:xfrm rot="19981800">
            <a:off x="1229040" y="2106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92" name="Line 57"/>
          <p:cNvSpPr/>
          <p:nvPr/>
        </p:nvSpPr>
        <p:spPr>
          <a:xfrm flipV="1">
            <a:off x="1222560" y="21204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3" name="Line 58"/>
          <p:cNvSpPr/>
          <p:nvPr/>
        </p:nvSpPr>
        <p:spPr>
          <a:xfrm flipV="1">
            <a:off x="1253880" y="22446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4" name="Line 59"/>
          <p:cNvSpPr/>
          <p:nvPr/>
        </p:nvSpPr>
        <p:spPr>
          <a:xfrm flipV="1">
            <a:off x="1285560" y="22752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5" name="Line 60"/>
          <p:cNvSpPr/>
          <p:nvPr/>
        </p:nvSpPr>
        <p:spPr>
          <a:xfrm flipV="1">
            <a:off x="1316880" y="23054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6" name="Line 61"/>
          <p:cNvSpPr/>
          <p:nvPr/>
        </p:nvSpPr>
        <p:spPr>
          <a:xfrm flipV="1">
            <a:off x="1347840" y="23666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7" name="CustomShape 62"/>
          <p:cNvSpPr/>
          <p:nvPr/>
        </p:nvSpPr>
        <p:spPr>
          <a:xfrm rot="1347000">
            <a:off x="1532880" y="21916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98" name="Line 63"/>
          <p:cNvSpPr/>
          <p:nvPr/>
        </p:nvSpPr>
        <p:spPr>
          <a:xfrm>
            <a:off x="1693800" y="22104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9" name="Line 64"/>
          <p:cNvSpPr/>
          <p:nvPr/>
        </p:nvSpPr>
        <p:spPr>
          <a:xfrm>
            <a:off x="1667520" y="22741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0" name="Line 65"/>
          <p:cNvSpPr/>
          <p:nvPr/>
        </p:nvSpPr>
        <p:spPr>
          <a:xfrm>
            <a:off x="1640880" y="23382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1" name="Line 66"/>
          <p:cNvSpPr/>
          <p:nvPr/>
        </p:nvSpPr>
        <p:spPr>
          <a:xfrm>
            <a:off x="1614600" y="24022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2" name="Line 67"/>
          <p:cNvSpPr/>
          <p:nvPr/>
        </p:nvSpPr>
        <p:spPr>
          <a:xfrm>
            <a:off x="1588320" y="24656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3" name="CustomShape 68"/>
          <p:cNvSpPr/>
          <p:nvPr/>
        </p:nvSpPr>
        <p:spPr>
          <a:xfrm>
            <a:off x="1303200" y="22860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04" name="Line 69"/>
          <p:cNvSpPr/>
          <p:nvPr/>
        </p:nvSpPr>
        <p:spPr>
          <a:xfrm>
            <a:off x="1371960" y="23551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5" name="Line 70"/>
          <p:cNvSpPr/>
          <p:nvPr/>
        </p:nvSpPr>
        <p:spPr>
          <a:xfrm>
            <a:off x="1371960" y="24238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6" name="Line 71"/>
          <p:cNvSpPr/>
          <p:nvPr/>
        </p:nvSpPr>
        <p:spPr>
          <a:xfrm>
            <a:off x="1371960" y="24933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7" name="Line 72"/>
          <p:cNvSpPr/>
          <p:nvPr/>
        </p:nvSpPr>
        <p:spPr>
          <a:xfrm>
            <a:off x="1371960" y="25624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8" name="Line 73"/>
          <p:cNvSpPr/>
          <p:nvPr/>
        </p:nvSpPr>
        <p:spPr>
          <a:xfrm>
            <a:off x="1371960" y="2631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9" name="TextShape 74"/>
          <p:cNvSpPr txBox="1"/>
          <p:nvPr/>
        </p:nvSpPr>
        <p:spPr>
          <a:xfrm>
            <a:off x="318240" y="29340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610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1130040" y="2644920"/>
            <a:ext cx="914400" cy="25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2" dur="indefinite" restart="never" nodeType="tmRoot">
          <p:childTnLst>
            <p:seq>
              <p:cTn id="5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Collaborate in the Workspace</a:t>
            </a:r>
            <a:endParaRPr/>
          </a:p>
        </p:txBody>
      </p:sp>
      <p:pic>
        <p:nvPicPr>
          <p:cNvPr id="61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613" name="CustomShape 2"/>
          <p:cNvSpPr/>
          <p:nvPr/>
        </p:nvSpPr>
        <p:spPr>
          <a:xfrm>
            <a:off x="4480560" y="5476320"/>
            <a:ext cx="2926080" cy="1656000"/>
          </a:xfrm>
          <a:prstGeom prst="wedgeRectCallout">
            <a:avLst>
              <a:gd name="adj1" fmla="val 23449"/>
              <a:gd name="adj2" fmla="val 164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61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08000" y="551880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615" name="TextShape 3"/>
          <p:cNvSpPr txBox="1"/>
          <p:nvPr/>
        </p:nvSpPr>
        <p:spPr>
          <a:xfrm>
            <a:off x="5212080" y="547632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616" name="CustomShape 4"/>
          <p:cNvSpPr/>
          <p:nvPr/>
        </p:nvSpPr>
        <p:spPr>
          <a:xfrm rot="20685000">
            <a:off x="4755960" y="6332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17" name="Line 5"/>
          <p:cNvSpPr/>
          <p:nvPr/>
        </p:nvSpPr>
        <p:spPr>
          <a:xfrm flipV="1">
            <a:off x="4776480" y="63637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18" name="Line 6"/>
          <p:cNvSpPr/>
          <p:nvPr/>
        </p:nvSpPr>
        <p:spPr>
          <a:xfrm flipV="1">
            <a:off x="4794480" y="646668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19" name="Line 7"/>
          <p:cNvSpPr/>
          <p:nvPr/>
        </p:nvSpPr>
        <p:spPr>
          <a:xfrm flipV="1">
            <a:off x="4812840" y="651528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0" name="Line 8"/>
          <p:cNvSpPr/>
          <p:nvPr/>
        </p:nvSpPr>
        <p:spPr>
          <a:xfrm flipV="1">
            <a:off x="4830840" y="65638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1" name="Line 9"/>
          <p:cNvSpPr/>
          <p:nvPr/>
        </p:nvSpPr>
        <p:spPr>
          <a:xfrm flipV="1">
            <a:off x="4848840" y="66301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2" name="CustomShape 10"/>
          <p:cNvSpPr/>
          <p:nvPr/>
        </p:nvSpPr>
        <p:spPr>
          <a:xfrm rot="954600">
            <a:off x="541584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23" name="Line 11"/>
          <p:cNvSpPr/>
          <p:nvPr/>
        </p:nvSpPr>
        <p:spPr>
          <a:xfrm>
            <a:off x="5548320" y="63644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4" name="Line 12"/>
          <p:cNvSpPr/>
          <p:nvPr/>
        </p:nvSpPr>
        <p:spPr>
          <a:xfrm>
            <a:off x="5529600" y="643068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5" name="Line 13"/>
          <p:cNvSpPr/>
          <p:nvPr/>
        </p:nvSpPr>
        <p:spPr>
          <a:xfrm>
            <a:off x="5510520" y="649764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6" name="Line 14"/>
          <p:cNvSpPr/>
          <p:nvPr/>
        </p:nvSpPr>
        <p:spPr>
          <a:xfrm>
            <a:off x="5491440" y="65638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7" name="Line 15"/>
          <p:cNvSpPr/>
          <p:nvPr/>
        </p:nvSpPr>
        <p:spPr>
          <a:xfrm>
            <a:off x="5472720" y="66301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8" name="CustomShape 16"/>
          <p:cNvSpPr/>
          <p:nvPr/>
        </p:nvSpPr>
        <p:spPr>
          <a:xfrm>
            <a:off x="509436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29" name="Line 17"/>
          <p:cNvSpPr/>
          <p:nvPr/>
        </p:nvSpPr>
        <p:spPr>
          <a:xfrm>
            <a:off x="5163120" y="64036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0" name="Line 18"/>
          <p:cNvSpPr/>
          <p:nvPr/>
        </p:nvSpPr>
        <p:spPr>
          <a:xfrm>
            <a:off x="5163120" y="64724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1" name="Line 19"/>
          <p:cNvSpPr/>
          <p:nvPr/>
        </p:nvSpPr>
        <p:spPr>
          <a:xfrm>
            <a:off x="5163120" y="65419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2" name="Line 20"/>
          <p:cNvSpPr/>
          <p:nvPr/>
        </p:nvSpPr>
        <p:spPr>
          <a:xfrm>
            <a:off x="5163120" y="6611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3" name="Line 21"/>
          <p:cNvSpPr/>
          <p:nvPr/>
        </p:nvSpPr>
        <p:spPr>
          <a:xfrm>
            <a:off x="5163120" y="66798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63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54880" y="6702480"/>
            <a:ext cx="1211400" cy="318240"/>
          </a:xfrm>
          <a:prstGeom prst="rect">
            <a:avLst/>
          </a:prstGeom>
          <a:ln>
            <a:noFill/>
          </a:ln>
        </p:spPr>
      </p:pic>
      <p:pic>
        <p:nvPicPr>
          <p:cNvPr id="635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864120" y="635400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636" name="CustomShape 22"/>
          <p:cNvSpPr/>
          <p:nvPr/>
        </p:nvSpPr>
        <p:spPr>
          <a:xfrm>
            <a:off x="6309360" y="6386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37" name="Line 23"/>
          <p:cNvSpPr/>
          <p:nvPr/>
        </p:nvSpPr>
        <p:spPr>
          <a:xfrm>
            <a:off x="6378120" y="6455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8" name="Line 24"/>
          <p:cNvSpPr/>
          <p:nvPr/>
        </p:nvSpPr>
        <p:spPr>
          <a:xfrm>
            <a:off x="6378120" y="65246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9" name="Line 25"/>
          <p:cNvSpPr/>
          <p:nvPr/>
        </p:nvSpPr>
        <p:spPr>
          <a:xfrm>
            <a:off x="6378120" y="65941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0" name="Line 26"/>
          <p:cNvSpPr/>
          <p:nvPr/>
        </p:nvSpPr>
        <p:spPr>
          <a:xfrm>
            <a:off x="6378120" y="6663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1" name="Line 27"/>
          <p:cNvSpPr/>
          <p:nvPr/>
        </p:nvSpPr>
        <p:spPr>
          <a:xfrm>
            <a:off x="6378120" y="6732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2" name="CustomShape 28"/>
          <p:cNvSpPr/>
          <p:nvPr/>
        </p:nvSpPr>
        <p:spPr>
          <a:xfrm>
            <a:off x="5248440" y="1691280"/>
            <a:ext cx="2926080" cy="1600560"/>
          </a:xfrm>
          <a:prstGeom prst="wedgeRectCallout">
            <a:avLst>
              <a:gd name="adj1" fmla="val 10275"/>
              <a:gd name="adj2" fmla="val 24446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643" name="TextShape 29"/>
          <p:cNvSpPr txBox="1"/>
          <p:nvPr/>
        </p:nvSpPr>
        <p:spPr>
          <a:xfrm>
            <a:off x="5979960" y="1691280"/>
            <a:ext cx="205812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New Grad Student</a:t>
            </a:r>
            <a:endParaRPr/>
          </a:p>
          <a:p>
            <a:r>
              <a:rPr lang="en-US">
                <a:latin typeface="Arial"/>
              </a:rPr>
              <a:t>Graphene</a:t>
            </a:r>
            <a:endParaRPr/>
          </a:p>
          <a:p>
            <a:r>
              <a:rPr lang="en-US">
                <a:latin typeface="Arial"/>
              </a:rPr>
              <a:t>NanoRibbons</a:t>
            </a:r>
            <a:endParaRPr/>
          </a:p>
        </p:txBody>
      </p:sp>
      <p:sp>
        <p:nvSpPr>
          <p:cNvPr id="644" name="CustomShape 30"/>
          <p:cNvSpPr/>
          <p:nvPr/>
        </p:nvSpPr>
        <p:spPr>
          <a:xfrm rot="20685000">
            <a:off x="5523840" y="2547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45" name="Line 31"/>
          <p:cNvSpPr/>
          <p:nvPr/>
        </p:nvSpPr>
        <p:spPr>
          <a:xfrm flipV="1">
            <a:off x="5544360" y="25786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6" name="Line 32"/>
          <p:cNvSpPr/>
          <p:nvPr/>
        </p:nvSpPr>
        <p:spPr>
          <a:xfrm flipV="1">
            <a:off x="5562360" y="268164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7" name="Line 33"/>
          <p:cNvSpPr/>
          <p:nvPr/>
        </p:nvSpPr>
        <p:spPr>
          <a:xfrm flipV="1">
            <a:off x="5580720" y="273024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8" name="Line 34"/>
          <p:cNvSpPr/>
          <p:nvPr/>
        </p:nvSpPr>
        <p:spPr>
          <a:xfrm flipV="1">
            <a:off x="5598720" y="277884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9" name="Line 35"/>
          <p:cNvSpPr/>
          <p:nvPr/>
        </p:nvSpPr>
        <p:spPr>
          <a:xfrm flipV="1">
            <a:off x="5616720" y="28450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0" name="CustomShape 36"/>
          <p:cNvSpPr/>
          <p:nvPr/>
        </p:nvSpPr>
        <p:spPr>
          <a:xfrm rot="954600">
            <a:off x="618372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51" name="Line 37"/>
          <p:cNvSpPr/>
          <p:nvPr/>
        </p:nvSpPr>
        <p:spPr>
          <a:xfrm>
            <a:off x="6316200" y="257940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2" name="Line 38"/>
          <p:cNvSpPr/>
          <p:nvPr/>
        </p:nvSpPr>
        <p:spPr>
          <a:xfrm>
            <a:off x="6297480" y="264564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3" name="Line 39"/>
          <p:cNvSpPr/>
          <p:nvPr/>
        </p:nvSpPr>
        <p:spPr>
          <a:xfrm>
            <a:off x="6278400" y="271260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4" name="Line 40"/>
          <p:cNvSpPr/>
          <p:nvPr/>
        </p:nvSpPr>
        <p:spPr>
          <a:xfrm>
            <a:off x="6259320" y="27788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5" name="Line 41"/>
          <p:cNvSpPr/>
          <p:nvPr/>
        </p:nvSpPr>
        <p:spPr>
          <a:xfrm>
            <a:off x="6240600" y="28450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6" name="CustomShape 42"/>
          <p:cNvSpPr/>
          <p:nvPr/>
        </p:nvSpPr>
        <p:spPr>
          <a:xfrm>
            <a:off x="586224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57" name="Line 43"/>
          <p:cNvSpPr/>
          <p:nvPr/>
        </p:nvSpPr>
        <p:spPr>
          <a:xfrm>
            <a:off x="5931000" y="2618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8" name="Line 44"/>
          <p:cNvSpPr/>
          <p:nvPr/>
        </p:nvSpPr>
        <p:spPr>
          <a:xfrm>
            <a:off x="5931000" y="26874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9" name="Line 45"/>
          <p:cNvSpPr/>
          <p:nvPr/>
        </p:nvSpPr>
        <p:spPr>
          <a:xfrm>
            <a:off x="5931000" y="27568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0" name="Line 46"/>
          <p:cNvSpPr/>
          <p:nvPr/>
        </p:nvSpPr>
        <p:spPr>
          <a:xfrm>
            <a:off x="5931000" y="2826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1" name="Line 47"/>
          <p:cNvSpPr/>
          <p:nvPr/>
        </p:nvSpPr>
        <p:spPr>
          <a:xfrm>
            <a:off x="5931000" y="28947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662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22760" y="291744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663" name="CustomShape 48"/>
          <p:cNvSpPr/>
          <p:nvPr/>
        </p:nvSpPr>
        <p:spPr>
          <a:xfrm>
            <a:off x="7077240" y="2601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64" name="Line 49"/>
          <p:cNvSpPr/>
          <p:nvPr/>
        </p:nvSpPr>
        <p:spPr>
          <a:xfrm>
            <a:off x="7146000" y="267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5" name="Line 50"/>
          <p:cNvSpPr/>
          <p:nvPr/>
        </p:nvSpPr>
        <p:spPr>
          <a:xfrm>
            <a:off x="7146000" y="27396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6" name="Line 51"/>
          <p:cNvSpPr/>
          <p:nvPr/>
        </p:nvSpPr>
        <p:spPr>
          <a:xfrm>
            <a:off x="7146000" y="28090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7" name="Line 52"/>
          <p:cNvSpPr/>
          <p:nvPr/>
        </p:nvSpPr>
        <p:spPr>
          <a:xfrm>
            <a:off x="7146000" y="28782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8" name="Line 53"/>
          <p:cNvSpPr/>
          <p:nvPr/>
        </p:nvSpPr>
        <p:spPr>
          <a:xfrm>
            <a:off x="7146000" y="29469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669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406640" y="256896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670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259240" y="1743840"/>
            <a:ext cx="720720" cy="805680"/>
          </a:xfrm>
          <a:prstGeom prst="rect">
            <a:avLst/>
          </a:prstGeom>
          <a:ln>
            <a:noFill/>
          </a:ln>
        </p:spPr>
      </p:pic>
      <p:pic>
        <p:nvPicPr>
          <p:cNvPr id="671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2743200" y="3200400"/>
            <a:ext cx="2193120" cy="1864080"/>
          </a:xfrm>
          <a:prstGeom prst="rect">
            <a:avLst/>
          </a:prstGeom>
          <a:ln>
            <a:noFill/>
          </a:ln>
        </p:spPr>
      </p:pic>
      <p:sp>
        <p:nvSpPr>
          <p:cNvPr id="672" name="Line 54"/>
          <p:cNvSpPr/>
          <p:nvPr/>
        </p:nvSpPr>
        <p:spPr>
          <a:xfrm flipH="1" flipV="1">
            <a:off x="3566160" y="3749040"/>
            <a:ext cx="1041840" cy="1769760"/>
          </a:xfrm>
          <a:prstGeom prst="line">
            <a:avLst/>
          </a:prstGeom>
          <a:ln w="91440">
            <a:solidFill>
              <a:srgbClr val="ff3333"/>
            </a:solidFill>
            <a:round/>
            <a:tailEnd len="med" type="oval" w="med"/>
          </a:ln>
        </p:spPr>
      </p:sp>
      <p:sp>
        <p:nvSpPr>
          <p:cNvPr id="673" name="Line 55"/>
          <p:cNvSpPr/>
          <p:nvPr/>
        </p:nvSpPr>
        <p:spPr>
          <a:xfrm flipH="1">
            <a:off x="3566160" y="2750400"/>
            <a:ext cx="1905840" cy="118152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</p:sp>
      <p:sp>
        <p:nvSpPr>
          <p:cNvPr id="674" name="CustomShape 56"/>
          <p:cNvSpPr/>
          <p:nvPr/>
        </p:nvSpPr>
        <p:spPr>
          <a:xfrm>
            <a:off x="183600" y="2054880"/>
            <a:ext cx="2011680" cy="1737360"/>
          </a:xfrm>
          <a:prstGeom prst="wedgeRectCallout">
            <a:avLst>
              <a:gd name="adj1" fmla="val 12699"/>
              <a:gd name="adj2" fmla="val -5177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675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275040" y="21463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676" name="CustomShape 57"/>
          <p:cNvSpPr/>
          <p:nvPr/>
        </p:nvSpPr>
        <p:spPr>
          <a:xfrm rot="19981800">
            <a:off x="1229400" y="2106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77" name="Line 58"/>
          <p:cNvSpPr/>
          <p:nvPr/>
        </p:nvSpPr>
        <p:spPr>
          <a:xfrm flipV="1">
            <a:off x="1222920" y="21204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78" name="Line 59"/>
          <p:cNvSpPr/>
          <p:nvPr/>
        </p:nvSpPr>
        <p:spPr>
          <a:xfrm flipV="1">
            <a:off x="1254240" y="22446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79" name="Line 60"/>
          <p:cNvSpPr/>
          <p:nvPr/>
        </p:nvSpPr>
        <p:spPr>
          <a:xfrm flipV="1">
            <a:off x="1285920" y="22752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0" name="Line 61"/>
          <p:cNvSpPr/>
          <p:nvPr/>
        </p:nvSpPr>
        <p:spPr>
          <a:xfrm flipV="1">
            <a:off x="1317240" y="23054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1" name="Line 62"/>
          <p:cNvSpPr/>
          <p:nvPr/>
        </p:nvSpPr>
        <p:spPr>
          <a:xfrm flipV="1">
            <a:off x="1348200" y="23666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2" name="CustomShape 63"/>
          <p:cNvSpPr/>
          <p:nvPr/>
        </p:nvSpPr>
        <p:spPr>
          <a:xfrm rot="1347000">
            <a:off x="1533240" y="21916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83" name="Line 64"/>
          <p:cNvSpPr/>
          <p:nvPr/>
        </p:nvSpPr>
        <p:spPr>
          <a:xfrm>
            <a:off x="1694160" y="22104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4" name="Line 65"/>
          <p:cNvSpPr/>
          <p:nvPr/>
        </p:nvSpPr>
        <p:spPr>
          <a:xfrm>
            <a:off x="1667880" y="22741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5" name="Line 66"/>
          <p:cNvSpPr/>
          <p:nvPr/>
        </p:nvSpPr>
        <p:spPr>
          <a:xfrm>
            <a:off x="1641240" y="23382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6" name="Line 67"/>
          <p:cNvSpPr/>
          <p:nvPr/>
        </p:nvSpPr>
        <p:spPr>
          <a:xfrm>
            <a:off x="1614960" y="24022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7" name="Line 68"/>
          <p:cNvSpPr/>
          <p:nvPr/>
        </p:nvSpPr>
        <p:spPr>
          <a:xfrm>
            <a:off x="1588680" y="24656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8" name="CustomShape 69"/>
          <p:cNvSpPr/>
          <p:nvPr/>
        </p:nvSpPr>
        <p:spPr>
          <a:xfrm>
            <a:off x="1303560" y="22860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89" name="Line 70"/>
          <p:cNvSpPr/>
          <p:nvPr/>
        </p:nvSpPr>
        <p:spPr>
          <a:xfrm>
            <a:off x="1372320" y="23551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0" name="Line 71"/>
          <p:cNvSpPr/>
          <p:nvPr/>
        </p:nvSpPr>
        <p:spPr>
          <a:xfrm>
            <a:off x="1372320" y="24238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1" name="Line 72"/>
          <p:cNvSpPr/>
          <p:nvPr/>
        </p:nvSpPr>
        <p:spPr>
          <a:xfrm>
            <a:off x="1372320" y="24933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2" name="Line 73"/>
          <p:cNvSpPr/>
          <p:nvPr/>
        </p:nvSpPr>
        <p:spPr>
          <a:xfrm>
            <a:off x="1372320" y="25624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3" name="Line 74"/>
          <p:cNvSpPr/>
          <p:nvPr/>
        </p:nvSpPr>
        <p:spPr>
          <a:xfrm>
            <a:off x="1372320" y="2631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4" name="TextShape 75"/>
          <p:cNvSpPr txBox="1"/>
          <p:nvPr/>
        </p:nvSpPr>
        <p:spPr>
          <a:xfrm>
            <a:off x="318600" y="29340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695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1130400" y="2644920"/>
            <a:ext cx="914400" cy="25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4" dur="indefinite" restart="never" nodeType="tmRoot">
          <p:childTnLst>
            <p:seq>
              <p:cTn id="5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720" y="347040"/>
            <a:ext cx="7725240" cy="568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The HUBzero Platform</a:t>
            </a:r>
            <a:endParaRPr/>
          </a:p>
        </p:txBody>
      </p:sp>
      <p:sp>
        <p:nvSpPr>
          <p:cNvPr id="84" name="CustomShape 2"/>
          <p:cNvSpPr/>
          <p:nvPr/>
        </p:nvSpPr>
        <p:spPr>
          <a:xfrm>
            <a:off x="1101960" y="3384720"/>
            <a:ext cx="1366920" cy="526320"/>
          </a:xfrm>
          <a:prstGeom prst="wedgeRectCallout">
            <a:avLst>
              <a:gd name="adj1" fmla="val 14894"/>
              <a:gd name="adj2" fmla="val 19784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8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61720" y="3404880"/>
            <a:ext cx="255960" cy="352080"/>
          </a:xfrm>
          <a:prstGeom prst="rect">
            <a:avLst/>
          </a:prstGeom>
          <a:ln>
            <a:noFill/>
          </a:ln>
        </p:spPr>
      </p:pic>
      <p:sp>
        <p:nvSpPr>
          <p:cNvPr id="86" name="CustomShape 3"/>
          <p:cNvSpPr/>
          <p:nvPr/>
        </p:nvSpPr>
        <p:spPr>
          <a:xfrm rot="20686200">
            <a:off x="1458000" y="3427560"/>
            <a:ext cx="226080" cy="25776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87" name="Line 4"/>
          <p:cNvSpPr/>
          <p:nvPr/>
        </p:nvSpPr>
        <p:spPr>
          <a:xfrm flipV="1">
            <a:off x="1467720" y="3442320"/>
            <a:ext cx="155520" cy="42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8" name="Line 5"/>
          <p:cNvSpPr/>
          <p:nvPr/>
        </p:nvSpPr>
        <p:spPr>
          <a:xfrm flipV="1">
            <a:off x="1476000" y="3490200"/>
            <a:ext cx="93600" cy="255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9" name="Line 6"/>
          <p:cNvSpPr/>
          <p:nvPr/>
        </p:nvSpPr>
        <p:spPr>
          <a:xfrm flipV="1">
            <a:off x="1484640" y="3512880"/>
            <a:ext cx="124560" cy="34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0" name="Line 7"/>
          <p:cNvSpPr/>
          <p:nvPr/>
        </p:nvSpPr>
        <p:spPr>
          <a:xfrm flipV="1">
            <a:off x="1493280" y="3535920"/>
            <a:ext cx="155520" cy="421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1" name="Line 8"/>
          <p:cNvSpPr/>
          <p:nvPr/>
        </p:nvSpPr>
        <p:spPr>
          <a:xfrm flipV="1">
            <a:off x="1501560" y="3566520"/>
            <a:ext cx="155520" cy="42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2" name="CustomShape 9"/>
          <p:cNvSpPr/>
          <p:nvPr/>
        </p:nvSpPr>
        <p:spPr>
          <a:xfrm rot="954000">
            <a:off x="1766160" y="3428640"/>
            <a:ext cx="226080" cy="25776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93" name="Line 10"/>
          <p:cNvSpPr/>
          <p:nvPr/>
        </p:nvSpPr>
        <p:spPr>
          <a:xfrm>
            <a:off x="1828080" y="3442680"/>
            <a:ext cx="155160" cy="44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4" name="Line 11"/>
          <p:cNvSpPr/>
          <p:nvPr/>
        </p:nvSpPr>
        <p:spPr>
          <a:xfrm>
            <a:off x="1819440" y="3473640"/>
            <a:ext cx="92880" cy="2664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5" name="Line 12"/>
          <p:cNvSpPr/>
          <p:nvPr/>
        </p:nvSpPr>
        <p:spPr>
          <a:xfrm>
            <a:off x="1810440" y="3504960"/>
            <a:ext cx="124200" cy="3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6" name="Line 13"/>
          <p:cNvSpPr/>
          <p:nvPr/>
        </p:nvSpPr>
        <p:spPr>
          <a:xfrm>
            <a:off x="1801800" y="3535920"/>
            <a:ext cx="154800" cy="439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7" name="Line 14"/>
          <p:cNvSpPr/>
          <p:nvPr/>
        </p:nvSpPr>
        <p:spPr>
          <a:xfrm>
            <a:off x="1792800" y="3566520"/>
            <a:ext cx="155160" cy="44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8" name="CustomShape 15"/>
          <p:cNvSpPr/>
          <p:nvPr/>
        </p:nvSpPr>
        <p:spPr>
          <a:xfrm>
            <a:off x="1616400" y="3428640"/>
            <a:ext cx="225720" cy="258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99" name="Line 16"/>
          <p:cNvSpPr/>
          <p:nvPr/>
        </p:nvSpPr>
        <p:spPr>
          <a:xfrm>
            <a:off x="1648440" y="346104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0" name="Line 17"/>
          <p:cNvSpPr/>
          <p:nvPr/>
        </p:nvSpPr>
        <p:spPr>
          <a:xfrm>
            <a:off x="1648440" y="3493080"/>
            <a:ext cx="964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1" name="Line 18"/>
          <p:cNvSpPr/>
          <p:nvPr/>
        </p:nvSpPr>
        <p:spPr>
          <a:xfrm>
            <a:off x="1648440" y="3525480"/>
            <a:ext cx="1288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2" name="Line 19"/>
          <p:cNvSpPr/>
          <p:nvPr/>
        </p:nvSpPr>
        <p:spPr>
          <a:xfrm>
            <a:off x="1648440" y="355788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3" name="Line 20"/>
          <p:cNvSpPr/>
          <p:nvPr/>
        </p:nvSpPr>
        <p:spPr>
          <a:xfrm>
            <a:off x="1648440" y="358992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10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457640" y="3600720"/>
            <a:ext cx="565920" cy="148680"/>
          </a:xfrm>
          <a:prstGeom prst="rect">
            <a:avLst/>
          </a:prstGeom>
          <a:ln>
            <a:noFill/>
          </a:ln>
        </p:spPr>
      </p:pic>
      <p:sp>
        <p:nvSpPr>
          <p:cNvPr id="105" name="CustomShape 21"/>
          <p:cNvSpPr/>
          <p:nvPr/>
        </p:nvSpPr>
        <p:spPr>
          <a:xfrm>
            <a:off x="2086200" y="3453120"/>
            <a:ext cx="226080" cy="25776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06" name="Line 22"/>
          <p:cNvSpPr/>
          <p:nvPr/>
        </p:nvSpPr>
        <p:spPr>
          <a:xfrm>
            <a:off x="2118240" y="348516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7" name="Line 23"/>
          <p:cNvSpPr/>
          <p:nvPr/>
        </p:nvSpPr>
        <p:spPr>
          <a:xfrm>
            <a:off x="2118240" y="3517560"/>
            <a:ext cx="968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8" name="Line 24"/>
          <p:cNvSpPr/>
          <p:nvPr/>
        </p:nvSpPr>
        <p:spPr>
          <a:xfrm>
            <a:off x="2118240" y="3549960"/>
            <a:ext cx="129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9" name="Line 25"/>
          <p:cNvSpPr/>
          <p:nvPr/>
        </p:nvSpPr>
        <p:spPr>
          <a:xfrm>
            <a:off x="2118240" y="358200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0" name="Line 26"/>
          <p:cNvSpPr/>
          <p:nvPr/>
        </p:nvSpPr>
        <p:spPr>
          <a:xfrm>
            <a:off x="2118240" y="361440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11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15440" y="3438000"/>
            <a:ext cx="210960" cy="27288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112" name="CustomShape 27"/>
          <p:cNvSpPr/>
          <p:nvPr/>
        </p:nvSpPr>
        <p:spPr>
          <a:xfrm>
            <a:off x="2353320" y="1977840"/>
            <a:ext cx="1367280" cy="561600"/>
          </a:xfrm>
          <a:prstGeom prst="wedgeRectCallout">
            <a:avLst>
              <a:gd name="adj1" fmla="val 17733"/>
              <a:gd name="adj2" fmla="val 14709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113" name="CustomShape 28"/>
          <p:cNvSpPr/>
          <p:nvPr/>
        </p:nvSpPr>
        <p:spPr>
          <a:xfrm rot="20691600">
            <a:off x="2718720" y="2053080"/>
            <a:ext cx="226080" cy="25848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14" name="Line 29"/>
          <p:cNvSpPr/>
          <p:nvPr/>
        </p:nvSpPr>
        <p:spPr>
          <a:xfrm flipV="1">
            <a:off x="2728800" y="2067480"/>
            <a:ext cx="155520" cy="42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5" name="Line 30"/>
          <p:cNvSpPr/>
          <p:nvPr/>
        </p:nvSpPr>
        <p:spPr>
          <a:xfrm flipV="1">
            <a:off x="2737440" y="2115720"/>
            <a:ext cx="93240" cy="25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6" name="Line 31"/>
          <p:cNvSpPr/>
          <p:nvPr/>
        </p:nvSpPr>
        <p:spPr>
          <a:xfrm flipV="1">
            <a:off x="2746080" y="2138400"/>
            <a:ext cx="124200" cy="3384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7" name="Line 32"/>
          <p:cNvSpPr/>
          <p:nvPr/>
        </p:nvSpPr>
        <p:spPr>
          <a:xfrm flipV="1">
            <a:off x="2754360" y="2161080"/>
            <a:ext cx="155520" cy="42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8" name="Line 33"/>
          <p:cNvSpPr/>
          <p:nvPr/>
        </p:nvSpPr>
        <p:spPr>
          <a:xfrm flipV="1">
            <a:off x="2762640" y="2192040"/>
            <a:ext cx="155520" cy="42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9" name="CustomShape 34"/>
          <p:cNvSpPr/>
          <p:nvPr/>
        </p:nvSpPr>
        <p:spPr>
          <a:xfrm rot="948600">
            <a:off x="3027600" y="2054160"/>
            <a:ext cx="226080" cy="25776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20" name="Line 35"/>
          <p:cNvSpPr/>
          <p:nvPr/>
        </p:nvSpPr>
        <p:spPr>
          <a:xfrm>
            <a:off x="3089520" y="2067840"/>
            <a:ext cx="154800" cy="44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1" name="Line 36"/>
          <p:cNvSpPr/>
          <p:nvPr/>
        </p:nvSpPr>
        <p:spPr>
          <a:xfrm>
            <a:off x="3080880" y="2098800"/>
            <a:ext cx="92880" cy="2664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2" name="Line 37"/>
          <p:cNvSpPr/>
          <p:nvPr/>
        </p:nvSpPr>
        <p:spPr>
          <a:xfrm>
            <a:off x="3071880" y="2130120"/>
            <a:ext cx="123840" cy="3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3" name="Line 38"/>
          <p:cNvSpPr/>
          <p:nvPr/>
        </p:nvSpPr>
        <p:spPr>
          <a:xfrm>
            <a:off x="3062880" y="2161080"/>
            <a:ext cx="155160" cy="44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4" name="Line 39"/>
          <p:cNvSpPr/>
          <p:nvPr/>
        </p:nvSpPr>
        <p:spPr>
          <a:xfrm>
            <a:off x="3054240" y="2192040"/>
            <a:ext cx="154800" cy="44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5" name="CustomShape 40"/>
          <p:cNvSpPr/>
          <p:nvPr/>
        </p:nvSpPr>
        <p:spPr>
          <a:xfrm>
            <a:off x="2877480" y="2053800"/>
            <a:ext cx="225720" cy="258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26" name="Line 41"/>
          <p:cNvSpPr/>
          <p:nvPr/>
        </p:nvSpPr>
        <p:spPr>
          <a:xfrm>
            <a:off x="2909520" y="208620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7" name="Line 42"/>
          <p:cNvSpPr/>
          <p:nvPr/>
        </p:nvSpPr>
        <p:spPr>
          <a:xfrm>
            <a:off x="2909520" y="2118240"/>
            <a:ext cx="968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8" name="Line 43"/>
          <p:cNvSpPr/>
          <p:nvPr/>
        </p:nvSpPr>
        <p:spPr>
          <a:xfrm>
            <a:off x="2909520" y="2150640"/>
            <a:ext cx="1288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9" name="Line 44"/>
          <p:cNvSpPr/>
          <p:nvPr/>
        </p:nvSpPr>
        <p:spPr>
          <a:xfrm>
            <a:off x="2909520" y="218304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30" name="Line 45"/>
          <p:cNvSpPr/>
          <p:nvPr/>
        </p:nvSpPr>
        <p:spPr>
          <a:xfrm>
            <a:off x="2909520" y="221508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131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718720" y="2225520"/>
            <a:ext cx="565920" cy="149040"/>
          </a:xfrm>
          <a:prstGeom prst="rect">
            <a:avLst/>
          </a:prstGeom>
          <a:ln>
            <a:noFill/>
          </a:ln>
        </p:spPr>
      </p:pic>
      <p:sp>
        <p:nvSpPr>
          <p:cNvPr id="132" name="CustomShape 46"/>
          <p:cNvSpPr/>
          <p:nvPr/>
        </p:nvSpPr>
        <p:spPr>
          <a:xfrm>
            <a:off x="3305520" y="2078280"/>
            <a:ext cx="225720" cy="258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33" name="Line 47"/>
          <p:cNvSpPr/>
          <p:nvPr/>
        </p:nvSpPr>
        <p:spPr>
          <a:xfrm>
            <a:off x="3337560" y="2110680"/>
            <a:ext cx="1609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34" name="Line 48"/>
          <p:cNvSpPr/>
          <p:nvPr/>
        </p:nvSpPr>
        <p:spPr>
          <a:xfrm>
            <a:off x="3337560" y="2142720"/>
            <a:ext cx="964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35" name="Line 49"/>
          <p:cNvSpPr/>
          <p:nvPr/>
        </p:nvSpPr>
        <p:spPr>
          <a:xfrm>
            <a:off x="3337560" y="2175120"/>
            <a:ext cx="1288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36" name="Line 50"/>
          <p:cNvSpPr/>
          <p:nvPr/>
        </p:nvSpPr>
        <p:spPr>
          <a:xfrm>
            <a:off x="3337560" y="2207520"/>
            <a:ext cx="1609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37" name="Line 51"/>
          <p:cNvSpPr/>
          <p:nvPr/>
        </p:nvSpPr>
        <p:spPr>
          <a:xfrm>
            <a:off x="3337560" y="2239560"/>
            <a:ext cx="1609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138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458880" y="2062800"/>
            <a:ext cx="210960" cy="27360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139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358720" y="2002680"/>
            <a:ext cx="336600" cy="37584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1235880" y="2296440"/>
            <a:ext cx="1024200" cy="870480"/>
          </a:xfrm>
          <a:prstGeom prst="rect">
            <a:avLst/>
          </a:prstGeom>
          <a:ln>
            <a:noFill/>
          </a:ln>
        </p:spPr>
      </p:pic>
      <p:sp>
        <p:nvSpPr>
          <p:cNvPr id="141" name="Line 52"/>
          <p:cNvSpPr/>
          <p:nvPr/>
        </p:nvSpPr>
        <p:spPr>
          <a:xfrm flipH="1">
            <a:off x="1764000" y="2378520"/>
            <a:ext cx="594720" cy="29340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</p:sp>
      <p:sp>
        <p:nvSpPr>
          <p:cNvPr id="142" name="CustomShape 53"/>
          <p:cNvSpPr/>
          <p:nvPr/>
        </p:nvSpPr>
        <p:spPr>
          <a:xfrm>
            <a:off x="274320" y="1912320"/>
            <a:ext cx="939600" cy="558360"/>
          </a:xfrm>
          <a:prstGeom prst="wedgeRectCallout">
            <a:avLst>
              <a:gd name="adj1" fmla="val 13914"/>
              <a:gd name="adj2" fmla="val 1878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143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317160" y="1955160"/>
            <a:ext cx="341640" cy="352080"/>
          </a:xfrm>
          <a:prstGeom prst="rect">
            <a:avLst/>
          </a:prstGeom>
          <a:ln>
            <a:noFill/>
          </a:ln>
        </p:spPr>
      </p:pic>
      <p:sp>
        <p:nvSpPr>
          <p:cNvPr id="144" name="CustomShape 54"/>
          <p:cNvSpPr/>
          <p:nvPr/>
        </p:nvSpPr>
        <p:spPr>
          <a:xfrm rot="19976400">
            <a:off x="762840" y="1936440"/>
            <a:ext cx="225720" cy="258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45" name="Line 55"/>
          <p:cNvSpPr/>
          <p:nvPr/>
        </p:nvSpPr>
        <p:spPr>
          <a:xfrm flipV="1">
            <a:off x="759600" y="1942920"/>
            <a:ext cx="144000" cy="730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6" name="Line 56"/>
          <p:cNvSpPr/>
          <p:nvPr/>
        </p:nvSpPr>
        <p:spPr>
          <a:xfrm flipV="1">
            <a:off x="774360" y="2000880"/>
            <a:ext cx="86040" cy="439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7" name="Line 57"/>
          <p:cNvSpPr/>
          <p:nvPr/>
        </p:nvSpPr>
        <p:spPr>
          <a:xfrm flipV="1">
            <a:off x="789120" y="2015280"/>
            <a:ext cx="115200" cy="583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8" name="Line 58"/>
          <p:cNvSpPr/>
          <p:nvPr/>
        </p:nvSpPr>
        <p:spPr>
          <a:xfrm flipV="1">
            <a:off x="803880" y="2029320"/>
            <a:ext cx="143640" cy="730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9" name="Line 59"/>
          <p:cNvSpPr/>
          <p:nvPr/>
        </p:nvSpPr>
        <p:spPr>
          <a:xfrm flipV="1">
            <a:off x="818280" y="2058120"/>
            <a:ext cx="143640" cy="730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0" name="CustomShape 60"/>
          <p:cNvSpPr/>
          <p:nvPr/>
        </p:nvSpPr>
        <p:spPr>
          <a:xfrm rot="1348800">
            <a:off x="904680" y="1976040"/>
            <a:ext cx="226080" cy="258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51" name="Line 61"/>
          <p:cNvSpPr/>
          <p:nvPr/>
        </p:nvSpPr>
        <p:spPr>
          <a:xfrm>
            <a:off x="979920" y="1985040"/>
            <a:ext cx="149040" cy="615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2" name="Line 62"/>
          <p:cNvSpPr/>
          <p:nvPr/>
        </p:nvSpPr>
        <p:spPr>
          <a:xfrm>
            <a:off x="967680" y="2014920"/>
            <a:ext cx="89280" cy="36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3" name="Line 63"/>
          <p:cNvSpPr/>
          <p:nvPr/>
        </p:nvSpPr>
        <p:spPr>
          <a:xfrm>
            <a:off x="955080" y="2044800"/>
            <a:ext cx="119160" cy="493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4" name="Line 64"/>
          <p:cNvSpPr/>
          <p:nvPr/>
        </p:nvSpPr>
        <p:spPr>
          <a:xfrm>
            <a:off x="942840" y="2074680"/>
            <a:ext cx="149040" cy="615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5" name="Line 65"/>
          <p:cNvSpPr/>
          <p:nvPr/>
        </p:nvSpPr>
        <p:spPr>
          <a:xfrm>
            <a:off x="930600" y="2104200"/>
            <a:ext cx="149040" cy="615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6" name="CustomShape 66"/>
          <p:cNvSpPr/>
          <p:nvPr/>
        </p:nvSpPr>
        <p:spPr>
          <a:xfrm>
            <a:off x="797400" y="2020320"/>
            <a:ext cx="225720" cy="258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57" name="Line 67"/>
          <p:cNvSpPr/>
          <p:nvPr/>
        </p:nvSpPr>
        <p:spPr>
          <a:xfrm>
            <a:off x="829440" y="205272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8" name="Line 68"/>
          <p:cNvSpPr/>
          <p:nvPr/>
        </p:nvSpPr>
        <p:spPr>
          <a:xfrm>
            <a:off x="829440" y="2084760"/>
            <a:ext cx="968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9" name="Line 69"/>
          <p:cNvSpPr/>
          <p:nvPr/>
        </p:nvSpPr>
        <p:spPr>
          <a:xfrm>
            <a:off x="829440" y="2117160"/>
            <a:ext cx="129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0" name="Line 70"/>
          <p:cNvSpPr/>
          <p:nvPr/>
        </p:nvSpPr>
        <p:spPr>
          <a:xfrm>
            <a:off x="829440" y="214956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1" name="Line 71"/>
          <p:cNvSpPr/>
          <p:nvPr/>
        </p:nvSpPr>
        <p:spPr>
          <a:xfrm>
            <a:off x="829440" y="218160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162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716760" y="2187720"/>
            <a:ext cx="426960" cy="119520"/>
          </a:xfrm>
          <a:prstGeom prst="rect">
            <a:avLst/>
          </a:prstGeom>
          <a:ln>
            <a:noFill/>
          </a:ln>
        </p:spPr>
      </p:pic>
      <p:sp>
        <p:nvSpPr>
          <p:cNvPr id="163" name="Line 72"/>
          <p:cNvSpPr/>
          <p:nvPr/>
        </p:nvSpPr>
        <p:spPr>
          <a:xfrm>
            <a:off x="1123920" y="2318040"/>
            <a:ext cx="613440" cy="36324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</p:sp>
      <p:sp>
        <p:nvSpPr>
          <p:cNvPr id="164" name="Line 73"/>
          <p:cNvSpPr/>
          <p:nvPr/>
        </p:nvSpPr>
        <p:spPr>
          <a:xfrm flipV="1">
            <a:off x="1764000" y="2552760"/>
            <a:ext cx="0" cy="850320"/>
          </a:xfrm>
          <a:prstGeom prst="line">
            <a:avLst/>
          </a:prstGeom>
          <a:ln w="91440">
            <a:solidFill>
              <a:srgbClr val="ff3333"/>
            </a:solidFill>
            <a:round/>
            <a:tailEnd len="med" type="oval" w="med"/>
          </a:ln>
        </p:spPr>
      </p:sp>
      <p:sp>
        <p:nvSpPr>
          <p:cNvPr id="165" name="TextShape 74"/>
          <p:cNvSpPr txBox="1"/>
          <p:nvPr/>
        </p:nvSpPr>
        <p:spPr>
          <a:xfrm>
            <a:off x="600480" y="4705920"/>
            <a:ext cx="2331000" cy="100188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3200">
                <a:latin typeface="Arial"/>
              </a:rPr>
              <a:t>Collaborate</a:t>
            </a:r>
            <a:endParaRPr/>
          </a:p>
          <a:p>
            <a:pPr algn="ctr"/>
            <a:r>
              <a:rPr lang="en-US" sz="3200">
                <a:latin typeface="Arial"/>
              </a:rPr>
              <a:t>With Others</a:t>
            </a:r>
            <a:endParaRPr/>
          </a:p>
        </p:txBody>
      </p:sp>
      <p:pic>
        <p:nvPicPr>
          <p:cNvPr id="166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3300480" y="4255920"/>
            <a:ext cx="3017520" cy="1920240"/>
          </a:xfrm>
          <a:prstGeom prst="rect">
            <a:avLst/>
          </a:prstGeom>
          <a:ln>
            <a:noFill/>
          </a:ln>
        </p:spPr>
      </p:pic>
      <p:sp>
        <p:nvSpPr>
          <p:cNvPr id="167" name="TextShape 75"/>
          <p:cNvSpPr txBox="1"/>
          <p:nvPr/>
        </p:nvSpPr>
        <p:spPr>
          <a:xfrm>
            <a:off x="3730680" y="2589840"/>
            <a:ext cx="2016360" cy="100188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3200">
                <a:latin typeface="Arial"/>
              </a:rPr>
              <a:t>Perform</a:t>
            </a:r>
            <a:endParaRPr/>
          </a:p>
          <a:p>
            <a:pPr algn="ctr"/>
            <a:r>
              <a:rPr lang="en-US" sz="3200">
                <a:latin typeface="Arial"/>
              </a:rPr>
              <a:t>Research</a:t>
            </a:r>
            <a:endParaRPr/>
          </a:p>
        </p:txBody>
      </p:sp>
      <p:pic>
        <p:nvPicPr>
          <p:cNvPr id="168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6675120" y="1692360"/>
            <a:ext cx="3066840" cy="2377800"/>
          </a:xfrm>
          <a:prstGeom prst="rect">
            <a:avLst/>
          </a:prstGeom>
          <a:ln>
            <a:noFill/>
          </a:ln>
        </p:spPr>
      </p:pic>
      <p:sp>
        <p:nvSpPr>
          <p:cNvPr id="169" name="TextShape 76"/>
          <p:cNvSpPr txBox="1"/>
          <p:nvPr/>
        </p:nvSpPr>
        <p:spPr>
          <a:xfrm>
            <a:off x="6462000" y="4506840"/>
            <a:ext cx="3510720" cy="14576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3200">
                <a:latin typeface="Arial"/>
              </a:rPr>
              <a:t>Secure, Scalable,</a:t>
            </a:r>
            <a:endParaRPr/>
          </a:p>
          <a:p>
            <a:pPr algn="ctr"/>
            <a:r>
              <a:rPr lang="en-US" sz="3200">
                <a:latin typeface="Arial"/>
              </a:rPr>
              <a:t>Sharable</a:t>
            </a:r>
            <a:endParaRPr/>
          </a:p>
          <a:p>
            <a:pPr algn="ctr"/>
            <a:r>
              <a:rPr lang="en-US" sz="3200">
                <a:latin typeface="Arial"/>
              </a:rPr>
              <a:t>Dev Environments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Collaborate in the Workspace</a:t>
            </a:r>
            <a:endParaRPr/>
          </a:p>
        </p:txBody>
      </p:sp>
      <p:pic>
        <p:nvPicPr>
          <p:cNvPr id="69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698" name="CustomShape 2"/>
          <p:cNvSpPr/>
          <p:nvPr/>
        </p:nvSpPr>
        <p:spPr>
          <a:xfrm>
            <a:off x="4480560" y="5476320"/>
            <a:ext cx="2926080" cy="1656000"/>
          </a:xfrm>
          <a:prstGeom prst="wedgeRectCallout">
            <a:avLst>
              <a:gd name="adj1" fmla="val 23449"/>
              <a:gd name="adj2" fmla="val 164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69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08000" y="551880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700" name="TextShape 3"/>
          <p:cNvSpPr txBox="1"/>
          <p:nvPr/>
        </p:nvSpPr>
        <p:spPr>
          <a:xfrm>
            <a:off x="5212080" y="547632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701" name="CustomShape 4"/>
          <p:cNvSpPr/>
          <p:nvPr/>
        </p:nvSpPr>
        <p:spPr>
          <a:xfrm rot="20685000">
            <a:off x="4755960" y="6332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02" name="Line 5"/>
          <p:cNvSpPr/>
          <p:nvPr/>
        </p:nvSpPr>
        <p:spPr>
          <a:xfrm flipV="1">
            <a:off x="4776480" y="63637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3" name="Line 6"/>
          <p:cNvSpPr/>
          <p:nvPr/>
        </p:nvSpPr>
        <p:spPr>
          <a:xfrm flipV="1">
            <a:off x="4794480" y="646668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4" name="Line 7"/>
          <p:cNvSpPr/>
          <p:nvPr/>
        </p:nvSpPr>
        <p:spPr>
          <a:xfrm flipV="1">
            <a:off x="4812840" y="651528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5" name="Line 8"/>
          <p:cNvSpPr/>
          <p:nvPr/>
        </p:nvSpPr>
        <p:spPr>
          <a:xfrm flipV="1">
            <a:off x="4830840" y="65638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6" name="Line 9"/>
          <p:cNvSpPr/>
          <p:nvPr/>
        </p:nvSpPr>
        <p:spPr>
          <a:xfrm flipV="1">
            <a:off x="4848840" y="66301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7" name="CustomShape 10"/>
          <p:cNvSpPr/>
          <p:nvPr/>
        </p:nvSpPr>
        <p:spPr>
          <a:xfrm rot="954600">
            <a:off x="541584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08" name="Line 11"/>
          <p:cNvSpPr/>
          <p:nvPr/>
        </p:nvSpPr>
        <p:spPr>
          <a:xfrm>
            <a:off x="5548320" y="63644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9" name="Line 12"/>
          <p:cNvSpPr/>
          <p:nvPr/>
        </p:nvSpPr>
        <p:spPr>
          <a:xfrm>
            <a:off x="5529600" y="643068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0" name="Line 13"/>
          <p:cNvSpPr/>
          <p:nvPr/>
        </p:nvSpPr>
        <p:spPr>
          <a:xfrm>
            <a:off x="5510520" y="649764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1" name="Line 14"/>
          <p:cNvSpPr/>
          <p:nvPr/>
        </p:nvSpPr>
        <p:spPr>
          <a:xfrm>
            <a:off x="5491440" y="65638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2" name="Line 15"/>
          <p:cNvSpPr/>
          <p:nvPr/>
        </p:nvSpPr>
        <p:spPr>
          <a:xfrm>
            <a:off x="5472720" y="66301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3" name="CustomShape 16"/>
          <p:cNvSpPr/>
          <p:nvPr/>
        </p:nvSpPr>
        <p:spPr>
          <a:xfrm>
            <a:off x="509436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14" name="Line 17"/>
          <p:cNvSpPr/>
          <p:nvPr/>
        </p:nvSpPr>
        <p:spPr>
          <a:xfrm>
            <a:off x="5163120" y="64036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5" name="Line 18"/>
          <p:cNvSpPr/>
          <p:nvPr/>
        </p:nvSpPr>
        <p:spPr>
          <a:xfrm>
            <a:off x="5163120" y="64724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6" name="Line 19"/>
          <p:cNvSpPr/>
          <p:nvPr/>
        </p:nvSpPr>
        <p:spPr>
          <a:xfrm>
            <a:off x="5163120" y="65419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7" name="Line 20"/>
          <p:cNvSpPr/>
          <p:nvPr/>
        </p:nvSpPr>
        <p:spPr>
          <a:xfrm>
            <a:off x="5163120" y="6611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8" name="Line 21"/>
          <p:cNvSpPr/>
          <p:nvPr/>
        </p:nvSpPr>
        <p:spPr>
          <a:xfrm>
            <a:off x="5163120" y="66798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71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54880" y="6702480"/>
            <a:ext cx="1211400" cy="318240"/>
          </a:xfrm>
          <a:prstGeom prst="rect">
            <a:avLst/>
          </a:prstGeom>
          <a:ln>
            <a:noFill/>
          </a:ln>
        </p:spPr>
      </p:pic>
      <p:pic>
        <p:nvPicPr>
          <p:cNvPr id="72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864120" y="635400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721" name="CustomShape 22"/>
          <p:cNvSpPr/>
          <p:nvPr/>
        </p:nvSpPr>
        <p:spPr>
          <a:xfrm>
            <a:off x="6309360" y="6386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22" name="Line 23"/>
          <p:cNvSpPr/>
          <p:nvPr/>
        </p:nvSpPr>
        <p:spPr>
          <a:xfrm>
            <a:off x="6378120" y="6455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3" name="Line 24"/>
          <p:cNvSpPr/>
          <p:nvPr/>
        </p:nvSpPr>
        <p:spPr>
          <a:xfrm>
            <a:off x="6378120" y="65246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4" name="Line 25"/>
          <p:cNvSpPr/>
          <p:nvPr/>
        </p:nvSpPr>
        <p:spPr>
          <a:xfrm>
            <a:off x="6378120" y="65941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5" name="Line 26"/>
          <p:cNvSpPr/>
          <p:nvPr/>
        </p:nvSpPr>
        <p:spPr>
          <a:xfrm>
            <a:off x="6378120" y="6663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6" name="Line 27"/>
          <p:cNvSpPr/>
          <p:nvPr/>
        </p:nvSpPr>
        <p:spPr>
          <a:xfrm>
            <a:off x="6378120" y="6732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7" name="CustomShape 28"/>
          <p:cNvSpPr/>
          <p:nvPr/>
        </p:nvSpPr>
        <p:spPr>
          <a:xfrm>
            <a:off x="5248440" y="1691280"/>
            <a:ext cx="2926080" cy="1600560"/>
          </a:xfrm>
          <a:prstGeom prst="wedgeRectCallout">
            <a:avLst>
              <a:gd name="adj1" fmla="val 10275"/>
              <a:gd name="adj2" fmla="val 24446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728" name="TextShape 29"/>
          <p:cNvSpPr txBox="1"/>
          <p:nvPr/>
        </p:nvSpPr>
        <p:spPr>
          <a:xfrm>
            <a:off x="5979960" y="1691280"/>
            <a:ext cx="205812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New Grad Student</a:t>
            </a:r>
            <a:endParaRPr/>
          </a:p>
          <a:p>
            <a:r>
              <a:rPr lang="en-US">
                <a:latin typeface="Arial"/>
              </a:rPr>
              <a:t>Graphene</a:t>
            </a:r>
            <a:endParaRPr/>
          </a:p>
          <a:p>
            <a:r>
              <a:rPr lang="en-US">
                <a:latin typeface="Arial"/>
              </a:rPr>
              <a:t>NanoRibbons</a:t>
            </a:r>
            <a:endParaRPr/>
          </a:p>
        </p:txBody>
      </p:sp>
      <p:sp>
        <p:nvSpPr>
          <p:cNvPr id="729" name="CustomShape 30"/>
          <p:cNvSpPr/>
          <p:nvPr/>
        </p:nvSpPr>
        <p:spPr>
          <a:xfrm rot="20685000">
            <a:off x="5523840" y="2547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30" name="Line 31"/>
          <p:cNvSpPr/>
          <p:nvPr/>
        </p:nvSpPr>
        <p:spPr>
          <a:xfrm flipV="1">
            <a:off x="5544360" y="25786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1" name="Line 32"/>
          <p:cNvSpPr/>
          <p:nvPr/>
        </p:nvSpPr>
        <p:spPr>
          <a:xfrm flipV="1">
            <a:off x="5562360" y="268164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2" name="Line 33"/>
          <p:cNvSpPr/>
          <p:nvPr/>
        </p:nvSpPr>
        <p:spPr>
          <a:xfrm flipV="1">
            <a:off x="5580720" y="273024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3" name="Line 34"/>
          <p:cNvSpPr/>
          <p:nvPr/>
        </p:nvSpPr>
        <p:spPr>
          <a:xfrm flipV="1">
            <a:off x="5598720" y="277884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4" name="Line 35"/>
          <p:cNvSpPr/>
          <p:nvPr/>
        </p:nvSpPr>
        <p:spPr>
          <a:xfrm flipV="1">
            <a:off x="5616720" y="28450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5" name="CustomShape 36"/>
          <p:cNvSpPr/>
          <p:nvPr/>
        </p:nvSpPr>
        <p:spPr>
          <a:xfrm rot="954600">
            <a:off x="618372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36" name="Line 37"/>
          <p:cNvSpPr/>
          <p:nvPr/>
        </p:nvSpPr>
        <p:spPr>
          <a:xfrm>
            <a:off x="6316200" y="257940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7" name="Line 38"/>
          <p:cNvSpPr/>
          <p:nvPr/>
        </p:nvSpPr>
        <p:spPr>
          <a:xfrm>
            <a:off x="6297480" y="264564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8" name="Line 39"/>
          <p:cNvSpPr/>
          <p:nvPr/>
        </p:nvSpPr>
        <p:spPr>
          <a:xfrm>
            <a:off x="6278400" y="271260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9" name="Line 40"/>
          <p:cNvSpPr/>
          <p:nvPr/>
        </p:nvSpPr>
        <p:spPr>
          <a:xfrm>
            <a:off x="6259320" y="27788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40" name="Line 41"/>
          <p:cNvSpPr/>
          <p:nvPr/>
        </p:nvSpPr>
        <p:spPr>
          <a:xfrm>
            <a:off x="6240600" y="28450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41" name="CustomShape 42"/>
          <p:cNvSpPr/>
          <p:nvPr/>
        </p:nvSpPr>
        <p:spPr>
          <a:xfrm>
            <a:off x="586224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42" name="Line 43"/>
          <p:cNvSpPr/>
          <p:nvPr/>
        </p:nvSpPr>
        <p:spPr>
          <a:xfrm>
            <a:off x="5931000" y="2618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43" name="Line 44"/>
          <p:cNvSpPr/>
          <p:nvPr/>
        </p:nvSpPr>
        <p:spPr>
          <a:xfrm>
            <a:off x="5931000" y="26874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44" name="Line 45"/>
          <p:cNvSpPr/>
          <p:nvPr/>
        </p:nvSpPr>
        <p:spPr>
          <a:xfrm>
            <a:off x="5931000" y="27568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45" name="Line 46"/>
          <p:cNvSpPr/>
          <p:nvPr/>
        </p:nvSpPr>
        <p:spPr>
          <a:xfrm>
            <a:off x="5931000" y="2826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46" name="Line 47"/>
          <p:cNvSpPr/>
          <p:nvPr/>
        </p:nvSpPr>
        <p:spPr>
          <a:xfrm>
            <a:off x="5931000" y="28947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747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22760" y="291744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748" name="CustomShape 48"/>
          <p:cNvSpPr/>
          <p:nvPr/>
        </p:nvSpPr>
        <p:spPr>
          <a:xfrm>
            <a:off x="7077240" y="2601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49" name="Line 49"/>
          <p:cNvSpPr/>
          <p:nvPr/>
        </p:nvSpPr>
        <p:spPr>
          <a:xfrm>
            <a:off x="7146000" y="267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50" name="Line 50"/>
          <p:cNvSpPr/>
          <p:nvPr/>
        </p:nvSpPr>
        <p:spPr>
          <a:xfrm>
            <a:off x="7146000" y="27396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51" name="Line 51"/>
          <p:cNvSpPr/>
          <p:nvPr/>
        </p:nvSpPr>
        <p:spPr>
          <a:xfrm>
            <a:off x="7146000" y="28090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52" name="Line 52"/>
          <p:cNvSpPr/>
          <p:nvPr/>
        </p:nvSpPr>
        <p:spPr>
          <a:xfrm>
            <a:off x="7146000" y="28782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53" name="Line 53"/>
          <p:cNvSpPr/>
          <p:nvPr/>
        </p:nvSpPr>
        <p:spPr>
          <a:xfrm>
            <a:off x="7146000" y="29469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754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406640" y="256896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755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259240" y="1743840"/>
            <a:ext cx="720720" cy="805680"/>
          </a:xfrm>
          <a:prstGeom prst="rect">
            <a:avLst/>
          </a:prstGeom>
          <a:ln>
            <a:noFill/>
          </a:ln>
        </p:spPr>
      </p:pic>
      <p:pic>
        <p:nvPicPr>
          <p:cNvPr id="756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2743200" y="3200400"/>
            <a:ext cx="2193120" cy="1864080"/>
          </a:xfrm>
          <a:prstGeom prst="rect">
            <a:avLst/>
          </a:prstGeom>
          <a:ln>
            <a:noFill/>
          </a:ln>
        </p:spPr>
      </p:pic>
      <p:sp>
        <p:nvSpPr>
          <p:cNvPr id="757" name="Line 54"/>
          <p:cNvSpPr/>
          <p:nvPr/>
        </p:nvSpPr>
        <p:spPr>
          <a:xfrm flipH="1">
            <a:off x="3657600" y="2743200"/>
            <a:ext cx="1802160" cy="109728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</p:sp>
      <p:sp>
        <p:nvSpPr>
          <p:cNvPr id="758" name="CustomShape 55"/>
          <p:cNvSpPr/>
          <p:nvPr/>
        </p:nvSpPr>
        <p:spPr>
          <a:xfrm>
            <a:off x="183960" y="2051280"/>
            <a:ext cx="2011680" cy="1737360"/>
          </a:xfrm>
          <a:prstGeom prst="wedgeRectCallout">
            <a:avLst>
              <a:gd name="adj1" fmla="val 12699"/>
              <a:gd name="adj2" fmla="val -5177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759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275400" y="21427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760" name="CustomShape 56"/>
          <p:cNvSpPr/>
          <p:nvPr/>
        </p:nvSpPr>
        <p:spPr>
          <a:xfrm rot="19981800">
            <a:off x="1229760" y="21031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61" name="Line 57"/>
          <p:cNvSpPr/>
          <p:nvPr/>
        </p:nvSpPr>
        <p:spPr>
          <a:xfrm flipV="1">
            <a:off x="1223280" y="21168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2" name="Line 58"/>
          <p:cNvSpPr/>
          <p:nvPr/>
        </p:nvSpPr>
        <p:spPr>
          <a:xfrm flipV="1">
            <a:off x="1254600" y="22410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3" name="Line 59"/>
          <p:cNvSpPr/>
          <p:nvPr/>
        </p:nvSpPr>
        <p:spPr>
          <a:xfrm flipV="1">
            <a:off x="1286280" y="22716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4" name="Line 60"/>
          <p:cNvSpPr/>
          <p:nvPr/>
        </p:nvSpPr>
        <p:spPr>
          <a:xfrm flipV="1">
            <a:off x="1317600" y="23018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5" name="Line 61"/>
          <p:cNvSpPr/>
          <p:nvPr/>
        </p:nvSpPr>
        <p:spPr>
          <a:xfrm flipV="1">
            <a:off x="1348560" y="23630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6" name="CustomShape 62"/>
          <p:cNvSpPr/>
          <p:nvPr/>
        </p:nvSpPr>
        <p:spPr>
          <a:xfrm rot="1347000">
            <a:off x="1533600" y="21880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67" name="Line 63"/>
          <p:cNvSpPr/>
          <p:nvPr/>
        </p:nvSpPr>
        <p:spPr>
          <a:xfrm>
            <a:off x="1694520" y="22068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8" name="Line 64"/>
          <p:cNvSpPr/>
          <p:nvPr/>
        </p:nvSpPr>
        <p:spPr>
          <a:xfrm>
            <a:off x="1668240" y="22705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9" name="Line 65"/>
          <p:cNvSpPr/>
          <p:nvPr/>
        </p:nvSpPr>
        <p:spPr>
          <a:xfrm>
            <a:off x="1641600" y="23346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0" name="Line 66"/>
          <p:cNvSpPr/>
          <p:nvPr/>
        </p:nvSpPr>
        <p:spPr>
          <a:xfrm>
            <a:off x="1615320" y="23986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1" name="Line 67"/>
          <p:cNvSpPr/>
          <p:nvPr/>
        </p:nvSpPr>
        <p:spPr>
          <a:xfrm>
            <a:off x="1589040" y="24620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2" name="CustomShape 68"/>
          <p:cNvSpPr/>
          <p:nvPr/>
        </p:nvSpPr>
        <p:spPr>
          <a:xfrm>
            <a:off x="1303920" y="22824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73" name="Line 69"/>
          <p:cNvSpPr/>
          <p:nvPr/>
        </p:nvSpPr>
        <p:spPr>
          <a:xfrm>
            <a:off x="1372680" y="23515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4" name="Line 70"/>
          <p:cNvSpPr/>
          <p:nvPr/>
        </p:nvSpPr>
        <p:spPr>
          <a:xfrm>
            <a:off x="1372680" y="24202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5" name="Line 71"/>
          <p:cNvSpPr/>
          <p:nvPr/>
        </p:nvSpPr>
        <p:spPr>
          <a:xfrm>
            <a:off x="1372680" y="24897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6" name="Line 72"/>
          <p:cNvSpPr/>
          <p:nvPr/>
        </p:nvSpPr>
        <p:spPr>
          <a:xfrm>
            <a:off x="1372680" y="2558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7" name="Line 73"/>
          <p:cNvSpPr/>
          <p:nvPr/>
        </p:nvSpPr>
        <p:spPr>
          <a:xfrm>
            <a:off x="1372680" y="2627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8" name="TextShape 74"/>
          <p:cNvSpPr txBox="1"/>
          <p:nvPr/>
        </p:nvSpPr>
        <p:spPr>
          <a:xfrm>
            <a:off x="318960" y="29304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779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1130760" y="2641320"/>
            <a:ext cx="914400" cy="255600"/>
          </a:xfrm>
          <a:prstGeom prst="rect">
            <a:avLst/>
          </a:prstGeom>
          <a:ln>
            <a:noFill/>
          </a:ln>
        </p:spPr>
      </p:pic>
      <p:sp>
        <p:nvSpPr>
          <p:cNvPr id="780" name="Line 75"/>
          <p:cNvSpPr/>
          <p:nvPr/>
        </p:nvSpPr>
        <p:spPr>
          <a:xfrm>
            <a:off x="2011680" y="2522520"/>
            <a:ext cx="1554480" cy="128016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</p:sp>
      <p:sp>
        <p:nvSpPr>
          <p:cNvPr id="781" name="Line 76"/>
          <p:cNvSpPr/>
          <p:nvPr/>
        </p:nvSpPr>
        <p:spPr>
          <a:xfrm flipH="1" flipV="1">
            <a:off x="3566160" y="3749040"/>
            <a:ext cx="1041840" cy="1769760"/>
          </a:xfrm>
          <a:prstGeom prst="line">
            <a:avLst/>
          </a:prstGeom>
          <a:ln w="91440">
            <a:solidFill>
              <a:srgbClr val="ff3333"/>
            </a:solidFill>
            <a:round/>
            <a:tailEnd len="med" type="oval" w="med"/>
          </a:ln>
        </p:spPr>
      </p:sp>
    </p:spTree>
  </p:cSld>
  <p:timing>
    <p:tnLst>
      <p:par>
        <p:cTn id="56" dur="indefinite" restart="never" nodeType="tmRoot">
          <p:childTnLst>
            <p:seq>
              <p:cTn id="5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TextShape 1"/>
          <p:cNvSpPr txBox="1"/>
          <p:nvPr/>
        </p:nvSpPr>
        <p:spPr>
          <a:xfrm>
            <a:off x="504720" y="28584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Productivity in the Workspace</a:t>
            </a:r>
            <a:endParaRPr/>
          </a:p>
        </p:txBody>
      </p:sp>
      <p:sp>
        <p:nvSpPr>
          <p:cNvPr id="783" name="CustomShape 2"/>
          <p:cNvSpPr/>
          <p:nvPr/>
        </p:nvSpPr>
        <p:spPr>
          <a:xfrm>
            <a:off x="147600" y="1990800"/>
            <a:ext cx="2631600" cy="495864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path path="circle"/>
          </a:gradFill>
          <a:ln>
            <a:noFill/>
          </a:ln>
        </p:spPr>
      </p:sp>
      <p:sp>
        <p:nvSpPr>
          <p:cNvPr id="784" name="TextShape 3"/>
          <p:cNvSpPr txBox="1"/>
          <p:nvPr/>
        </p:nvSpPr>
        <p:spPr>
          <a:xfrm>
            <a:off x="2949120" y="1800360"/>
            <a:ext cx="30535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Pegasus Workflows</a:t>
            </a:r>
            <a:endParaRPr/>
          </a:p>
        </p:txBody>
      </p:sp>
      <p:sp>
        <p:nvSpPr>
          <p:cNvPr id="785" name="Line 4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6" name="Line 5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7" name="Line 6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8" name="Line 7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9" name="Line 8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0" name="Line 9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1" name="Line 10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2" name="Line 11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3" name="Line 12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4" name="Line 13"/>
          <p:cNvSpPr/>
          <p:nvPr/>
        </p:nvSpPr>
        <p:spPr>
          <a:xfrm flipH="1">
            <a:off x="494208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5" name="Line 14"/>
          <p:cNvSpPr/>
          <p:nvPr/>
        </p:nvSpPr>
        <p:spPr>
          <a:xfrm flipH="1">
            <a:off x="494784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6" name="Line 15"/>
          <p:cNvSpPr/>
          <p:nvPr/>
        </p:nvSpPr>
        <p:spPr>
          <a:xfrm flipH="1">
            <a:off x="495324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7" name="Line 16"/>
          <p:cNvSpPr/>
          <p:nvPr/>
        </p:nvSpPr>
        <p:spPr>
          <a:xfrm>
            <a:off x="495900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8" name="Line 17"/>
          <p:cNvSpPr/>
          <p:nvPr/>
        </p:nvSpPr>
        <p:spPr>
          <a:xfrm flipH="1">
            <a:off x="496440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9" name="Line 18"/>
          <p:cNvSpPr/>
          <p:nvPr/>
        </p:nvSpPr>
        <p:spPr>
          <a:xfrm flipH="1">
            <a:off x="496980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0" name="Line 19"/>
          <p:cNvSpPr/>
          <p:nvPr/>
        </p:nvSpPr>
        <p:spPr>
          <a:xfrm flipH="1">
            <a:off x="49755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1" name="Line 20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2" name="Line 21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3" name="Line 22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4" name="Line 23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5" name="Line 24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6" name="Line 25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7" name="Line 26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8" name="Line 27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9" name="Line 28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81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15160" y="4128840"/>
            <a:ext cx="217800" cy="164160"/>
          </a:xfrm>
          <a:prstGeom prst="rect">
            <a:avLst/>
          </a:prstGeom>
          <a:ln>
            <a:noFill/>
          </a:ln>
        </p:spPr>
      </p:pic>
      <p:pic>
        <p:nvPicPr>
          <p:cNvPr id="81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15736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812" name="TextShape 29"/>
          <p:cNvSpPr txBox="1"/>
          <p:nvPr/>
        </p:nvSpPr>
        <p:spPr>
          <a:xfrm>
            <a:off x="4393080" y="2697480"/>
            <a:ext cx="144108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HUBzero Infrastructure</a:t>
            </a:r>
            <a:endParaRPr/>
          </a:p>
        </p:txBody>
      </p:sp>
      <p:pic>
        <p:nvPicPr>
          <p:cNvPr id="81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358240" y="2874960"/>
            <a:ext cx="483480" cy="446040"/>
          </a:xfrm>
          <a:prstGeom prst="rect">
            <a:avLst/>
          </a:prstGeom>
          <a:ln>
            <a:noFill/>
          </a:ln>
        </p:spPr>
      </p:pic>
      <p:pic>
        <p:nvPicPr>
          <p:cNvPr id="814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538520" y="2880720"/>
            <a:ext cx="768960" cy="511560"/>
          </a:xfrm>
          <a:prstGeom prst="rect">
            <a:avLst/>
          </a:prstGeom>
          <a:ln>
            <a:noFill/>
          </a:ln>
        </p:spPr>
      </p:pic>
      <p:sp>
        <p:nvSpPr>
          <p:cNvPr id="815" name="TextShape 30"/>
          <p:cNvSpPr txBox="1"/>
          <p:nvPr/>
        </p:nvSpPr>
        <p:spPr>
          <a:xfrm>
            <a:off x="5263200" y="3349440"/>
            <a:ext cx="822600" cy="4939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900">
                <a:latin typeface="Arial"/>
              </a:rPr>
              <a:t>Tool Session</a:t>
            </a:r>
            <a:endParaRPr/>
          </a:p>
          <a:p>
            <a:pPr algn="ctr"/>
            <a:r>
              <a:rPr b="1" lang="en-US" sz="900">
                <a:latin typeface="Arial"/>
              </a:rPr>
              <a:t>Containers</a:t>
            </a:r>
            <a:endParaRPr/>
          </a:p>
        </p:txBody>
      </p:sp>
      <p:sp>
        <p:nvSpPr>
          <p:cNvPr id="816" name="Line 31"/>
          <p:cNvSpPr/>
          <p:nvPr/>
        </p:nvSpPr>
        <p:spPr>
          <a:xfrm>
            <a:off x="4926600" y="3039480"/>
            <a:ext cx="22716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817" name="Line 32"/>
          <p:cNvSpPr/>
          <p:nvPr/>
        </p:nvSpPr>
        <p:spPr>
          <a:xfrm flipV="1">
            <a:off x="5140080" y="3039480"/>
            <a:ext cx="0" cy="3996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818" name="Line 33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9" name="Line 34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0" name="Line 35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1" name="Line 36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2" name="Line 37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3" name="Line 38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4" name="Line 39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5" name="Line 40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6" name="Line 41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7" name="Line 42"/>
          <p:cNvSpPr/>
          <p:nvPr/>
        </p:nvSpPr>
        <p:spPr>
          <a:xfrm flipH="1">
            <a:off x="543420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8" name="Line 43"/>
          <p:cNvSpPr/>
          <p:nvPr/>
        </p:nvSpPr>
        <p:spPr>
          <a:xfrm flipH="1">
            <a:off x="543960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9" name="Line 44"/>
          <p:cNvSpPr/>
          <p:nvPr/>
        </p:nvSpPr>
        <p:spPr>
          <a:xfrm flipH="1">
            <a:off x="544536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0" name="Line 45"/>
          <p:cNvSpPr/>
          <p:nvPr/>
        </p:nvSpPr>
        <p:spPr>
          <a:xfrm>
            <a:off x="545076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1" name="Line 46"/>
          <p:cNvSpPr/>
          <p:nvPr/>
        </p:nvSpPr>
        <p:spPr>
          <a:xfrm flipH="1">
            <a:off x="545616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2" name="Line 47"/>
          <p:cNvSpPr/>
          <p:nvPr/>
        </p:nvSpPr>
        <p:spPr>
          <a:xfrm flipH="1">
            <a:off x="546156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3" name="Line 48"/>
          <p:cNvSpPr/>
          <p:nvPr/>
        </p:nvSpPr>
        <p:spPr>
          <a:xfrm flipH="1">
            <a:off x="54669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4" name="Line 49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5" name="Line 50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6" name="Line 51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7" name="Line 52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8" name="Line 53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9" name="Line 54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0" name="Line 55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1" name="Line 56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2" name="Line 57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843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06560" y="4128840"/>
            <a:ext cx="218520" cy="164160"/>
          </a:xfrm>
          <a:prstGeom prst="rect">
            <a:avLst/>
          </a:prstGeom>
          <a:ln>
            <a:noFill/>
          </a:ln>
        </p:spPr>
      </p:pic>
      <p:pic>
        <p:nvPicPr>
          <p:cNvPr id="844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564948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845" name="Line 58"/>
          <p:cNvSpPr/>
          <p:nvPr/>
        </p:nvSpPr>
        <p:spPr>
          <a:xfrm>
            <a:off x="5198760" y="3863520"/>
            <a:ext cx="420840" cy="155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846" name="TextShape 59"/>
          <p:cNvSpPr txBox="1"/>
          <p:nvPr/>
        </p:nvSpPr>
        <p:spPr>
          <a:xfrm>
            <a:off x="544392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847" name="Line 60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8" name="Line 61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9" name="Line 62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0" name="Line 63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1" name="Line 64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2" name="Line 65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3" name="Line 66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4" name="Line 67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5" name="Line 68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6" name="Line 69"/>
          <p:cNvSpPr/>
          <p:nvPr/>
        </p:nvSpPr>
        <p:spPr>
          <a:xfrm flipH="1">
            <a:off x="446256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7" name="Line 70"/>
          <p:cNvSpPr/>
          <p:nvPr/>
        </p:nvSpPr>
        <p:spPr>
          <a:xfrm flipH="1">
            <a:off x="446796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8" name="Line 71"/>
          <p:cNvSpPr/>
          <p:nvPr/>
        </p:nvSpPr>
        <p:spPr>
          <a:xfrm flipH="1">
            <a:off x="447372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9" name="Line 72"/>
          <p:cNvSpPr/>
          <p:nvPr/>
        </p:nvSpPr>
        <p:spPr>
          <a:xfrm>
            <a:off x="447912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0" name="Line 73"/>
          <p:cNvSpPr/>
          <p:nvPr/>
        </p:nvSpPr>
        <p:spPr>
          <a:xfrm flipH="1">
            <a:off x="448452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1" name="Line 74"/>
          <p:cNvSpPr/>
          <p:nvPr/>
        </p:nvSpPr>
        <p:spPr>
          <a:xfrm flipH="1">
            <a:off x="449028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2" name="Line 75"/>
          <p:cNvSpPr/>
          <p:nvPr/>
        </p:nvSpPr>
        <p:spPr>
          <a:xfrm flipH="1">
            <a:off x="449568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3" name="Line 76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4" name="Line 77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5" name="Line 78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6" name="Line 79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7" name="Line 80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8" name="Line 81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9" name="Line 82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70" name="Line 83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71" name="Line 84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872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535280" y="4128840"/>
            <a:ext cx="218160" cy="164160"/>
          </a:xfrm>
          <a:prstGeom prst="rect">
            <a:avLst/>
          </a:prstGeom>
          <a:ln>
            <a:noFill/>
          </a:ln>
        </p:spPr>
      </p:pic>
      <p:pic>
        <p:nvPicPr>
          <p:cNvPr id="873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467784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874" name="Line 85"/>
          <p:cNvSpPr/>
          <p:nvPr/>
        </p:nvSpPr>
        <p:spPr>
          <a:xfrm flipH="1">
            <a:off x="4646520" y="3859560"/>
            <a:ext cx="425520" cy="1594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875" name="TextShape 86"/>
          <p:cNvSpPr txBox="1"/>
          <p:nvPr/>
        </p:nvSpPr>
        <p:spPr>
          <a:xfrm>
            <a:off x="449100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876" name="CustomShape 87"/>
          <p:cNvSpPr/>
          <p:nvPr/>
        </p:nvSpPr>
        <p:spPr>
          <a:xfrm flipH="1">
            <a:off x="5176080" y="2945520"/>
            <a:ext cx="140760" cy="166320"/>
          </a:xfrm>
          <a:prstGeom prst="wedgeRectCallout">
            <a:avLst>
              <a:gd name="adj1" fmla="val 38791"/>
              <a:gd name="adj2" fmla="val 1343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877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202360" y="2963520"/>
            <a:ext cx="105840" cy="131760"/>
          </a:xfrm>
          <a:prstGeom prst="rect">
            <a:avLst/>
          </a:prstGeom>
          <a:ln>
            <a:noFill/>
          </a:ln>
        </p:spPr>
      </p:pic>
      <p:sp>
        <p:nvSpPr>
          <p:cNvPr id="878" name="Line 88"/>
          <p:cNvSpPr/>
          <p:nvPr/>
        </p:nvSpPr>
        <p:spPr>
          <a:xfrm flipV="1">
            <a:off x="5140080" y="3417480"/>
            <a:ext cx="0" cy="3351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879" name="Line 89"/>
          <p:cNvSpPr/>
          <p:nvPr/>
        </p:nvSpPr>
        <p:spPr>
          <a:xfrm flipH="1" flipV="1">
            <a:off x="5140080" y="3262680"/>
            <a:ext cx="1080" cy="336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880" name="Line 90"/>
          <p:cNvSpPr/>
          <p:nvPr/>
        </p:nvSpPr>
        <p:spPr>
          <a:xfrm>
            <a:off x="5137920" y="3849480"/>
            <a:ext cx="360" cy="1591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881" name="TextShape 91"/>
          <p:cNvSpPr txBox="1"/>
          <p:nvPr/>
        </p:nvSpPr>
        <p:spPr>
          <a:xfrm>
            <a:off x="495216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882" name="CustomShape 92"/>
          <p:cNvSpPr/>
          <p:nvPr/>
        </p:nvSpPr>
        <p:spPr>
          <a:xfrm>
            <a:off x="4961880" y="3662640"/>
            <a:ext cx="358560" cy="1641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 sz="700">
                <a:latin typeface="Arial"/>
              </a:rPr>
              <a:t>Submit</a:t>
            </a:r>
            <a:endParaRPr/>
          </a:p>
          <a:p>
            <a:pPr algn="ctr"/>
            <a:r>
              <a:rPr lang="en-US" sz="700">
                <a:latin typeface="Arial"/>
              </a:rPr>
              <a:t>Proxy</a:t>
            </a:r>
            <a:endParaRPr/>
          </a:p>
        </p:txBody>
      </p:sp>
      <p:sp>
        <p:nvSpPr>
          <p:cNvPr id="883" name="CustomShape 93"/>
          <p:cNvSpPr/>
          <p:nvPr/>
        </p:nvSpPr>
        <p:spPr>
          <a:xfrm flipH="1">
            <a:off x="3116520" y="2566440"/>
            <a:ext cx="1055160" cy="4075560"/>
          </a:xfrm>
          <a:prstGeom prst="wedgeRectCallout">
            <a:avLst>
              <a:gd name="adj1" fmla="val -9289"/>
              <a:gd name="adj2" fmla="val 856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884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3192120" y="3534120"/>
            <a:ext cx="894240" cy="725760"/>
          </a:xfrm>
          <a:prstGeom prst="rect">
            <a:avLst/>
          </a:prstGeom>
          <a:ln>
            <a:noFill/>
          </a:ln>
        </p:spPr>
      </p:pic>
      <p:sp>
        <p:nvSpPr>
          <p:cNvPr id="885" name="Line 94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86" name="Line 95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87" name="Line 96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88" name="Line 97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89" name="Line 98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0" name="Line 99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1" name="Line 100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2" name="Line 101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3" name="Line 102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4" name="Line 103"/>
          <p:cNvSpPr/>
          <p:nvPr/>
        </p:nvSpPr>
        <p:spPr>
          <a:xfrm flipH="1">
            <a:off x="3171960" y="588240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5" name="Line 104"/>
          <p:cNvSpPr/>
          <p:nvPr/>
        </p:nvSpPr>
        <p:spPr>
          <a:xfrm flipH="1">
            <a:off x="3183480" y="598464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6" name="Line 105"/>
          <p:cNvSpPr/>
          <p:nvPr/>
        </p:nvSpPr>
        <p:spPr>
          <a:xfrm flipH="1">
            <a:off x="3194640" y="608652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7" name="Line 106"/>
          <p:cNvSpPr/>
          <p:nvPr/>
        </p:nvSpPr>
        <p:spPr>
          <a:xfrm>
            <a:off x="3206160" y="618876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8" name="Line 107"/>
          <p:cNvSpPr/>
          <p:nvPr/>
        </p:nvSpPr>
        <p:spPr>
          <a:xfrm flipH="1">
            <a:off x="3217320" y="629100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9" name="Line 108"/>
          <p:cNvSpPr/>
          <p:nvPr/>
        </p:nvSpPr>
        <p:spPr>
          <a:xfrm flipH="1">
            <a:off x="3228480" y="63928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0" name="Line 109"/>
          <p:cNvSpPr/>
          <p:nvPr/>
        </p:nvSpPr>
        <p:spPr>
          <a:xfrm flipH="1">
            <a:off x="3240000" y="64954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1" name="Line 110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2" name="Line 111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3" name="Line 112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4" name="Line 113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5" name="Line 114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6" name="Line 115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7" name="Line 116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8" name="Line 117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9" name="Line 118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910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3320640" y="5786640"/>
            <a:ext cx="445680" cy="367920"/>
          </a:xfrm>
          <a:prstGeom prst="rect">
            <a:avLst/>
          </a:prstGeom>
          <a:ln>
            <a:noFill/>
          </a:ln>
        </p:spPr>
      </p:pic>
      <p:sp>
        <p:nvSpPr>
          <p:cNvPr id="911" name="TextShape 119"/>
          <p:cNvSpPr txBox="1"/>
          <p:nvPr/>
        </p:nvSpPr>
        <p:spPr>
          <a:xfrm>
            <a:off x="3309480" y="550548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912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3611880" y="6086160"/>
            <a:ext cx="445680" cy="367560"/>
          </a:xfrm>
          <a:prstGeom prst="rect">
            <a:avLst/>
          </a:prstGeom>
          <a:ln>
            <a:noFill/>
          </a:ln>
        </p:spPr>
      </p:pic>
      <p:sp>
        <p:nvSpPr>
          <p:cNvPr id="913" name="CustomShape 120"/>
          <p:cNvSpPr/>
          <p:nvPr/>
        </p:nvSpPr>
        <p:spPr>
          <a:xfrm>
            <a:off x="3455280" y="28598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914" name="Line 121"/>
          <p:cNvSpPr/>
          <p:nvPr/>
        </p:nvSpPr>
        <p:spPr>
          <a:xfrm>
            <a:off x="3508200" y="29109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15" name="Line 122"/>
          <p:cNvSpPr/>
          <p:nvPr/>
        </p:nvSpPr>
        <p:spPr>
          <a:xfrm>
            <a:off x="3508200" y="29617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16" name="Line 123"/>
          <p:cNvSpPr/>
          <p:nvPr/>
        </p:nvSpPr>
        <p:spPr>
          <a:xfrm>
            <a:off x="3508200" y="30132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17" name="Line 124"/>
          <p:cNvSpPr/>
          <p:nvPr/>
        </p:nvSpPr>
        <p:spPr>
          <a:xfrm>
            <a:off x="3508200" y="30643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18" name="Line 125"/>
          <p:cNvSpPr/>
          <p:nvPr/>
        </p:nvSpPr>
        <p:spPr>
          <a:xfrm>
            <a:off x="3508200" y="31150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19" name="TextShape 126"/>
          <p:cNvSpPr txBox="1"/>
          <p:nvPr/>
        </p:nvSpPr>
        <p:spPr>
          <a:xfrm>
            <a:off x="3287520" y="2566440"/>
            <a:ext cx="703440" cy="3769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>
                <a:latin typeface="Arial"/>
              </a:rPr>
              <a:t>DAX</a:t>
            </a:r>
            <a:endParaRPr/>
          </a:p>
        </p:txBody>
      </p:sp>
      <p:sp>
        <p:nvSpPr>
          <p:cNvPr id="920" name="Line 127"/>
          <p:cNvSpPr/>
          <p:nvPr/>
        </p:nvSpPr>
        <p:spPr>
          <a:xfrm>
            <a:off x="3635280" y="3268440"/>
            <a:ext cx="0" cy="3391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921" name="Line 128"/>
          <p:cNvSpPr/>
          <p:nvPr/>
        </p:nvSpPr>
        <p:spPr>
          <a:xfrm>
            <a:off x="3636360" y="522792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922" name="CustomShape 129"/>
          <p:cNvSpPr/>
          <p:nvPr/>
        </p:nvSpPr>
        <p:spPr>
          <a:xfrm>
            <a:off x="3455280" y="47912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923" name="Line 130"/>
          <p:cNvSpPr/>
          <p:nvPr/>
        </p:nvSpPr>
        <p:spPr>
          <a:xfrm>
            <a:off x="3508200" y="48423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24" name="Line 131"/>
          <p:cNvSpPr/>
          <p:nvPr/>
        </p:nvSpPr>
        <p:spPr>
          <a:xfrm>
            <a:off x="3508200" y="48931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25" name="Line 132"/>
          <p:cNvSpPr/>
          <p:nvPr/>
        </p:nvSpPr>
        <p:spPr>
          <a:xfrm>
            <a:off x="3508200" y="49446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26" name="Line 133"/>
          <p:cNvSpPr/>
          <p:nvPr/>
        </p:nvSpPr>
        <p:spPr>
          <a:xfrm>
            <a:off x="3508200" y="49957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27" name="Line 134"/>
          <p:cNvSpPr/>
          <p:nvPr/>
        </p:nvSpPr>
        <p:spPr>
          <a:xfrm>
            <a:off x="3508200" y="50464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28" name="TextShape 135"/>
          <p:cNvSpPr txBox="1"/>
          <p:nvPr/>
        </p:nvSpPr>
        <p:spPr>
          <a:xfrm>
            <a:off x="3336840" y="4523040"/>
            <a:ext cx="633240" cy="3265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latin typeface="Arial"/>
              </a:rPr>
              <a:t>DAG</a:t>
            </a:r>
            <a:endParaRPr/>
          </a:p>
        </p:txBody>
      </p:sp>
      <p:sp>
        <p:nvSpPr>
          <p:cNvPr id="929" name="Line 136"/>
          <p:cNvSpPr/>
          <p:nvPr/>
        </p:nvSpPr>
        <p:spPr>
          <a:xfrm>
            <a:off x="3637800" y="422676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930" name="TextShape 137"/>
          <p:cNvSpPr txBox="1"/>
          <p:nvPr/>
        </p:nvSpPr>
        <p:spPr>
          <a:xfrm>
            <a:off x="846720" y="1800720"/>
            <a:ext cx="12139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Submit</a:t>
            </a:r>
            <a:endParaRPr/>
          </a:p>
        </p:txBody>
      </p:sp>
      <p:sp>
        <p:nvSpPr>
          <p:cNvPr id="931" name="Line 138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2" name="Line 139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3" name="Line 140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4" name="Line 141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5" name="Line 142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6" name="Line 143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7" name="Line 144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8" name="Line 145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9" name="Line 146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0" name="Line 147"/>
          <p:cNvSpPr/>
          <p:nvPr/>
        </p:nvSpPr>
        <p:spPr>
          <a:xfrm flipH="1">
            <a:off x="111996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1" name="Line 148"/>
          <p:cNvSpPr/>
          <p:nvPr/>
        </p:nvSpPr>
        <p:spPr>
          <a:xfrm flipH="1">
            <a:off x="112896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2" name="Line 149"/>
          <p:cNvSpPr/>
          <p:nvPr/>
        </p:nvSpPr>
        <p:spPr>
          <a:xfrm flipH="1">
            <a:off x="113796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3" name="Line 150"/>
          <p:cNvSpPr/>
          <p:nvPr/>
        </p:nvSpPr>
        <p:spPr>
          <a:xfrm>
            <a:off x="114696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4" name="Line 151"/>
          <p:cNvSpPr/>
          <p:nvPr/>
        </p:nvSpPr>
        <p:spPr>
          <a:xfrm flipH="1">
            <a:off x="115596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5" name="Line 152"/>
          <p:cNvSpPr/>
          <p:nvPr/>
        </p:nvSpPr>
        <p:spPr>
          <a:xfrm flipH="1">
            <a:off x="116460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6" name="Line 153"/>
          <p:cNvSpPr/>
          <p:nvPr/>
        </p:nvSpPr>
        <p:spPr>
          <a:xfrm flipH="1">
            <a:off x="117360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7" name="Line 154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8" name="Line 155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9" name="Line 156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0" name="Line 157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1" name="Line 158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2" name="Line 159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3" name="Line 160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4" name="Line 161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5" name="Line 162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6" name="TextShape 163"/>
          <p:cNvSpPr txBox="1"/>
          <p:nvPr/>
        </p:nvSpPr>
        <p:spPr>
          <a:xfrm>
            <a:off x="114912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957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2008800" y="2613240"/>
            <a:ext cx="781200" cy="1012320"/>
          </a:xfrm>
          <a:prstGeom prst="rect">
            <a:avLst/>
          </a:prstGeom>
          <a:ln>
            <a:noFill/>
          </a:ln>
        </p:spPr>
      </p:pic>
      <p:pic>
        <p:nvPicPr>
          <p:cNvPr id="958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468000" y="2613240"/>
            <a:ext cx="1242720" cy="1161360"/>
          </a:xfrm>
          <a:prstGeom prst="rect">
            <a:avLst/>
          </a:prstGeom>
          <a:ln>
            <a:noFill/>
          </a:ln>
        </p:spPr>
      </p:pic>
      <p:sp>
        <p:nvSpPr>
          <p:cNvPr id="959" name="Line 164"/>
          <p:cNvSpPr/>
          <p:nvPr/>
        </p:nvSpPr>
        <p:spPr>
          <a:xfrm>
            <a:off x="1095120" y="2973960"/>
            <a:ext cx="36684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960" name="Line 165"/>
          <p:cNvSpPr/>
          <p:nvPr/>
        </p:nvSpPr>
        <p:spPr>
          <a:xfrm flipV="1">
            <a:off x="1440000" y="2973960"/>
            <a:ext cx="0" cy="9075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961" name="Line 166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2" name="Line 167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3" name="Line 168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4" name="Line 169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5" name="Line 170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6" name="Line 171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7" name="Line 172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8" name="Line 173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9" name="Line 174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0" name="Line 175"/>
          <p:cNvSpPr/>
          <p:nvPr/>
        </p:nvSpPr>
        <p:spPr>
          <a:xfrm flipH="1">
            <a:off x="191484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1" name="Line 176"/>
          <p:cNvSpPr/>
          <p:nvPr/>
        </p:nvSpPr>
        <p:spPr>
          <a:xfrm flipH="1">
            <a:off x="192384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2" name="Line 177"/>
          <p:cNvSpPr/>
          <p:nvPr/>
        </p:nvSpPr>
        <p:spPr>
          <a:xfrm flipH="1">
            <a:off x="193284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3" name="Line 178"/>
          <p:cNvSpPr/>
          <p:nvPr/>
        </p:nvSpPr>
        <p:spPr>
          <a:xfrm>
            <a:off x="194184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4" name="Line 179"/>
          <p:cNvSpPr/>
          <p:nvPr/>
        </p:nvSpPr>
        <p:spPr>
          <a:xfrm flipH="1">
            <a:off x="195084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5" name="Line 180"/>
          <p:cNvSpPr/>
          <p:nvPr/>
        </p:nvSpPr>
        <p:spPr>
          <a:xfrm flipH="1">
            <a:off x="195948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6" name="Line 181"/>
          <p:cNvSpPr/>
          <p:nvPr/>
        </p:nvSpPr>
        <p:spPr>
          <a:xfrm flipH="1">
            <a:off x="196848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7" name="Line 182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8" name="Line 183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9" name="Line 184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0" name="Line 185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1" name="Line 186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2" name="Line 187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3" name="Line 188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4" name="Line 189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5" name="Line 190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6" name="Line 191"/>
          <p:cNvSpPr/>
          <p:nvPr/>
        </p:nvSpPr>
        <p:spPr>
          <a:xfrm>
            <a:off x="1534680" y="4844880"/>
            <a:ext cx="680400" cy="353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987" name="TextShape 192"/>
          <p:cNvSpPr txBox="1"/>
          <p:nvPr/>
        </p:nvSpPr>
        <p:spPr>
          <a:xfrm>
            <a:off x="190836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988" name="Line 193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9" name="Line 194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0" name="Line 195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1" name="Line 196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2" name="Line 197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3" name="Line 198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4" name="Line 199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5" name="Line 200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6" name="Line 201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7" name="Line 202"/>
          <p:cNvSpPr/>
          <p:nvPr/>
        </p:nvSpPr>
        <p:spPr>
          <a:xfrm flipH="1">
            <a:off x="34488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8" name="Line 203"/>
          <p:cNvSpPr/>
          <p:nvPr/>
        </p:nvSpPr>
        <p:spPr>
          <a:xfrm flipH="1">
            <a:off x="35388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9" name="Line 204"/>
          <p:cNvSpPr/>
          <p:nvPr/>
        </p:nvSpPr>
        <p:spPr>
          <a:xfrm flipH="1">
            <a:off x="36288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0" name="Line 205"/>
          <p:cNvSpPr/>
          <p:nvPr/>
        </p:nvSpPr>
        <p:spPr>
          <a:xfrm>
            <a:off x="37188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1" name="Line 206"/>
          <p:cNvSpPr/>
          <p:nvPr/>
        </p:nvSpPr>
        <p:spPr>
          <a:xfrm flipH="1">
            <a:off x="38088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2" name="Line 207"/>
          <p:cNvSpPr/>
          <p:nvPr/>
        </p:nvSpPr>
        <p:spPr>
          <a:xfrm flipH="1">
            <a:off x="38952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3" name="Line 208"/>
          <p:cNvSpPr/>
          <p:nvPr/>
        </p:nvSpPr>
        <p:spPr>
          <a:xfrm flipH="1">
            <a:off x="39852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4" name="Line 209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5" name="Line 210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6" name="Line 211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7" name="Line 212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8" name="Line 213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9" name="Line 214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0" name="Line 215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1" name="Line 216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2" name="Line 217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3" name="Line 218"/>
          <p:cNvSpPr/>
          <p:nvPr/>
        </p:nvSpPr>
        <p:spPr>
          <a:xfrm flipH="1">
            <a:off x="642240" y="4836600"/>
            <a:ext cx="687600" cy="3625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14" name="TextShape 219"/>
          <p:cNvSpPr txBox="1"/>
          <p:nvPr/>
        </p:nvSpPr>
        <p:spPr>
          <a:xfrm>
            <a:off x="33804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015" name="CustomShape 220"/>
          <p:cNvSpPr/>
          <p:nvPr/>
        </p:nvSpPr>
        <p:spPr>
          <a:xfrm>
            <a:off x="1545840" y="2762640"/>
            <a:ext cx="380880" cy="450720"/>
          </a:xfrm>
          <a:prstGeom prst="wedgeRectCallout">
            <a:avLst>
              <a:gd name="adj1" fmla="val -7689"/>
              <a:gd name="adj2" fmla="val 1177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016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1575000" y="2812320"/>
            <a:ext cx="285840" cy="356040"/>
          </a:xfrm>
          <a:prstGeom prst="rect">
            <a:avLst/>
          </a:prstGeom>
          <a:ln>
            <a:noFill/>
          </a:ln>
        </p:spPr>
      </p:pic>
      <p:sp>
        <p:nvSpPr>
          <p:cNvPr id="1017" name="Line 221"/>
          <p:cNvSpPr/>
          <p:nvPr/>
        </p:nvSpPr>
        <p:spPr>
          <a:xfrm flipV="1">
            <a:off x="1439640" y="3831840"/>
            <a:ext cx="0" cy="7614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018" name="Line 222"/>
          <p:cNvSpPr/>
          <p:nvPr/>
        </p:nvSpPr>
        <p:spPr>
          <a:xfrm flipV="1">
            <a:off x="1441800" y="3856680"/>
            <a:ext cx="2160" cy="3877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19" name="Line 223"/>
          <p:cNvSpPr/>
          <p:nvPr/>
        </p:nvSpPr>
        <p:spPr>
          <a:xfrm>
            <a:off x="1436400" y="4812840"/>
            <a:ext cx="360" cy="3610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20" name="CustomShape 224"/>
          <p:cNvSpPr/>
          <p:nvPr/>
        </p:nvSpPr>
        <p:spPr>
          <a:xfrm>
            <a:off x="1152000" y="4388760"/>
            <a:ext cx="579960" cy="3726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pic>
        <p:nvPicPr>
          <p:cNvPr id="1021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442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022" name="" descr=""/>
          <p:cNvPicPr/>
          <p:nvPr/>
        </p:nvPicPr>
        <p:blipFill>
          <a:blip r:embed="rId17"/>
          <a:stretch>
            <a:fillRect/>
          </a:stretch>
        </p:blipFill>
        <p:spPr>
          <a:xfrm>
            <a:off x="622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023" name="" descr=""/>
          <p:cNvPicPr/>
          <p:nvPr/>
        </p:nvPicPr>
        <p:blipFill>
          <a:blip r:embed="rId18"/>
          <a:stretch>
            <a:fillRect/>
          </a:stretch>
        </p:blipFill>
        <p:spPr>
          <a:xfrm>
            <a:off x="1234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024" name="" descr=""/>
          <p:cNvPicPr/>
          <p:nvPr/>
        </p:nvPicPr>
        <p:blipFill>
          <a:blip r:embed="rId19"/>
          <a:stretch>
            <a:fillRect/>
          </a:stretch>
        </p:blipFill>
        <p:spPr>
          <a:xfrm>
            <a:off x="1414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025" name="" descr=""/>
          <p:cNvPicPr/>
          <p:nvPr/>
        </p:nvPicPr>
        <p:blipFill>
          <a:blip r:embed="rId20"/>
          <a:stretch>
            <a:fillRect/>
          </a:stretch>
        </p:blipFill>
        <p:spPr>
          <a:xfrm>
            <a:off x="2026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026" name="" descr=""/>
          <p:cNvPicPr/>
          <p:nvPr/>
        </p:nvPicPr>
        <p:blipFill>
          <a:blip r:embed="rId21"/>
          <a:stretch>
            <a:fillRect/>
          </a:stretch>
        </p:blipFill>
        <p:spPr>
          <a:xfrm>
            <a:off x="2206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027" name="" descr=""/>
          <p:cNvPicPr/>
          <p:nvPr/>
        </p:nvPicPr>
        <p:blipFill>
          <a:blip r:embed="rId22"/>
          <a:stretch>
            <a:fillRect/>
          </a:stretch>
        </p:blipFill>
        <p:spPr>
          <a:xfrm>
            <a:off x="7297560" y="2526840"/>
            <a:ext cx="1485360" cy="1313640"/>
          </a:xfrm>
          <a:prstGeom prst="rect">
            <a:avLst/>
          </a:prstGeom>
          <a:ln>
            <a:noFill/>
          </a:ln>
        </p:spPr>
      </p:pic>
      <p:pic>
        <p:nvPicPr>
          <p:cNvPr id="1028" name="" descr=""/>
          <p:cNvPicPr/>
          <p:nvPr/>
        </p:nvPicPr>
        <p:blipFill>
          <a:blip r:embed="rId23"/>
          <a:stretch>
            <a:fillRect/>
          </a:stretch>
        </p:blipFill>
        <p:spPr>
          <a:xfrm>
            <a:off x="7844400" y="2915640"/>
            <a:ext cx="1037520" cy="507600"/>
          </a:xfrm>
          <a:prstGeom prst="rect">
            <a:avLst/>
          </a:prstGeom>
          <a:ln>
            <a:noFill/>
          </a:ln>
        </p:spPr>
      </p:pic>
      <p:pic>
        <p:nvPicPr>
          <p:cNvPr id="1029" name="" descr=""/>
          <p:cNvPicPr/>
          <p:nvPr/>
        </p:nvPicPr>
        <p:blipFill>
          <a:blip r:embed="rId24"/>
          <a:stretch>
            <a:fillRect/>
          </a:stretch>
        </p:blipFill>
        <p:spPr>
          <a:xfrm>
            <a:off x="6438240" y="4801320"/>
            <a:ext cx="1005840" cy="1188720"/>
          </a:xfrm>
          <a:prstGeom prst="rect">
            <a:avLst/>
          </a:prstGeom>
          <a:ln>
            <a:noFill/>
          </a:ln>
        </p:spPr>
      </p:pic>
      <p:pic>
        <p:nvPicPr>
          <p:cNvPr id="1030" name="" descr=""/>
          <p:cNvPicPr/>
          <p:nvPr/>
        </p:nvPicPr>
        <p:blipFill>
          <a:blip r:embed="rId25"/>
          <a:stretch>
            <a:fillRect/>
          </a:stretch>
        </p:blipFill>
        <p:spPr>
          <a:xfrm>
            <a:off x="8634240" y="4801320"/>
            <a:ext cx="951120" cy="1188720"/>
          </a:xfrm>
          <a:prstGeom prst="rect">
            <a:avLst/>
          </a:prstGeom>
          <a:ln>
            <a:noFill/>
          </a:ln>
        </p:spPr>
      </p:pic>
      <p:pic>
        <p:nvPicPr>
          <p:cNvPr id="1031" name="" descr=""/>
          <p:cNvPicPr/>
          <p:nvPr/>
        </p:nvPicPr>
        <p:blipFill>
          <a:blip r:embed="rId26"/>
          <a:stretch>
            <a:fillRect/>
          </a:stretch>
        </p:blipFill>
        <p:spPr>
          <a:xfrm>
            <a:off x="7576560" y="4802400"/>
            <a:ext cx="921600" cy="1187640"/>
          </a:xfrm>
          <a:prstGeom prst="rect">
            <a:avLst/>
          </a:prstGeom>
          <a:ln>
            <a:noFill/>
          </a:ln>
        </p:spPr>
      </p:pic>
      <p:pic>
        <p:nvPicPr>
          <p:cNvPr id="1032" name="" descr=""/>
          <p:cNvPicPr/>
          <p:nvPr/>
        </p:nvPicPr>
        <p:blipFill>
          <a:blip r:embed="rId27"/>
          <a:stretch>
            <a:fillRect/>
          </a:stretch>
        </p:blipFill>
        <p:spPr>
          <a:xfrm>
            <a:off x="7782120" y="6170400"/>
            <a:ext cx="759240" cy="3999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1033" name="CustomShape 225"/>
          <p:cNvSpPr/>
          <p:nvPr/>
        </p:nvSpPr>
        <p:spPr>
          <a:xfrm>
            <a:off x="8245440" y="5921640"/>
            <a:ext cx="252720" cy="99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1034" name="Line 226"/>
          <p:cNvSpPr/>
          <p:nvPr/>
        </p:nvSpPr>
        <p:spPr>
          <a:xfrm flipH="1">
            <a:off x="7782120" y="5921640"/>
            <a:ext cx="46332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035" name="Line 227"/>
          <p:cNvSpPr/>
          <p:nvPr/>
        </p:nvSpPr>
        <p:spPr>
          <a:xfrm>
            <a:off x="8498160" y="5921640"/>
            <a:ext cx="4320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036" name="Line 228"/>
          <p:cNvSpPr/>
          <p:nvPr/>
        </p:nvSpPr>
        <p:spPr>
          <a:xfrm>
            <a:off x="8056080" y="4023360"/>
            <a:ext cx="0" cy="54864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037" name="TextShape 229"/>
          <p:cNvSpPr txBox="1"/>
          <p:nvPr/>
        </p:nvSpPr>
        <p:spPr>
          <a:xfrm>
            <a:off x="6048000" y="1800360"/>
            <a:ext cx="399384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Uncertainty Quantification</a:t>
            </a:r>
            <a:endParaRPr/>
          </a:p>
        </p:txBody>
      </p:sp>
    </p:spTree>
  </p:cSld>
  <p:timing>
    <p:tnLst>
      <p:par>
        <p:cTn id="58" dur="indefinite" restart="never" nodeType="tmRoot">
          <p:childTnLst>
            <p:seq>
              <p:cTn id="5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Line 1"/>
          <p:cNvSpPr/>
          <p:nvPr/>
        </p:nvSpPr>
        <p:spPr>
          <a:xfrm>
            <a:off x="69847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39" name="Line 2"/>
          <p:cNvSpPr/>
          <p:nvPr/>
        </p:nvSpPr>
        <p:spPr>
          <a:xfrm>
            <a:off x="68680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0" name="Line 3"/>
          <p:cNvSpPr/>
          <p:nvPr/>
        </p:nvSpPr>
        <p:spPr>
          <a:xfrm>
            <a:off x="67514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1" name="Line 4"/>
          <p:cNvSpPr/>
          <p:nvPr/>
        </p:nvSpPr>
        <p:spPr>
          <a:xfrm>
            <a:off x="663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2" name="Line 5"/>
          <p:cNvSpPr/>
          <p:nvPr/>
        </p:nvSpPr>
        <p:spPr>
          <a:xfrm>
            <a:off x="65178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3" name="Line 6"/>
          <p:cNvSpPr/>
          <p:nvPr/>
        </p:nvSpPr>
        <p:spPr>
          <a:xfrm>
            <a:off x="6401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4" name="Line 7"/>
          <p:cNvSpPr/>
          <p:nvPr/>
        </p:nvSpPr>
        <p:spPr>
          <a:xfrm>
            <a:off x="628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5" name="Line 8"/>
          <p:cNvSpPr/>
          <p:nvPr/>
        </p:nvSpPr>
        <p:spPr>
          <a:xfrm>
            <a:off x="61678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6" name="Line 9"/>
          <p:cNvSpPr/>
          <p:nvPr/>
        </p:nvSpPr>
        <p:spPr>
          <a:xfrm>
            <a:off x="60512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7" name="Line 10"/>
          <p:cNvSpPr/>
          <p:nvPr/>
        </p:nvSpPr>
        <p:spPr>
          <a:xfrm flipH="1">
            <a:off x="594252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8" name="Line 11"/>
          <p:cNvSpPr/>
          <p:nvPr/>
        </p:nvSpPr>
        <p:spPr>
          <a:xfrm flipH="1">
            <a:off x="595728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9" name="Line 12"/>
          <p:cNvSpPr/>
          <p:nvPr/>
        </p:nvSpPr>
        <p:spPr>
          <a:xfrm flipH="1">
            <a:off x="597204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0" name="Line 13"/>
          <p:cNvSpPr/>
          <p:nvPr/>
        </p:nvSpPr>
        <p:spPr>
          <a:xfrm>
            <a:off x="598680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1" name="Line 14"/>
          <p:cNvSpPr/>
          <p:nvPr/>
        </p:nvSpPr>
        <p:spPr>
          <a:xfrm flipH="1">
            <a:off x="600156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2" name="Line 15"/>
          <p:cNvSpPr/>
          <p:nvPr/>
        </p:nvSpPr>
        <p:spPr>
          <a:xfrm flipH="1">
            <a:off x="601596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3" name="Line 16"/>
          <p:cNvSpPr/>
          <p:nvPr/>
        </p:nvSpPr>
        <p:spPr>
          <a:xfrm flipH="1">
            <a:off x="603072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4" name="Line 17"/>
          <p:cNvSpPr/>
          <p:nvPr/>
        </p:nvSpPr>
        <p:spPr>
          <a:xfrm>
            <a:off x="69847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5" name="Line 18"/>
          <p:cNvSpPr/>
          <p:nvPr/>
        </p:nvSpPr>
        <p:spPr>
          <a:xfrm>
            <a:off x="68680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6" name="Line 19"/>
          <p:cNvSpPr/>
          <p:nvPr/>
        </p:nvSpPr>
        <p:spPr>
          <a:xfrm>
            <a:off x="67514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7" name="Line 20"/>
          <p:cNvSpPr/>
          <p:nvPr/>
        </p:nvSpPr>
        <p:spPr>
          <a:xfrm>
            <a:off x="663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8" name="Line 21"/>
          <p:cNvSpPr/>
          <p:nvPr/>
        </p:nvSpPr>
        <p:spPr>
          <a:xfrm>
            <a:off x="65178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9" name="Line 22"/>
          <p:cNvSpPr/>
          <p:nvPr/>
        </p:nvSpPr>
        <p:spPr>
          <a:xfrm>
            <a:off x="6401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60" name="Line 23"/>
          <p:cNvSpPr/>
          <p:nvPr/>
        </p:nvSpPr>
        <p:spPr>
          <a:xfrm>
            <a:off x="628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61" name="Line 24"/>
          <p:cNvSpPr/>
          <p:nvPr/>
        </p:nvSpPr>
        <p:spPr>
          <a:xfrm>
            <a:off x="61678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62" name="Line 25"/>
          <p:cNvSpPr/>
          <p:nvPr/>
        </p:nvSpPr>
        <p:spPr>
          <a:xfrm>
            <a:off x="60512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06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7184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06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1456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065" name="TextShape 26"/>
          <p:cNvSpPr txBox="1"/>
          <p:nvPr/>
        </p:nvSpPr>
        <p:spPr>
          <a:xfrm>
            <a:off x="716400" y="1078200"/>
            <a:ext cx="314352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User's Workspace Terminal</a:t>
            </a:r>
            <a:endParaRPr/>
          </a:p>
        </p:txBody>
      </p:sp>
      <p:sp>
        <p:nvSpPr>
          <p:cNvPr id="1066" name="Line 27"/>
          <p:cNvSpPr/>
          <p:nvPr/>
        </p:nvSpPr>
        <p:spPr>
          <a:xfrm flipV="1">
            <a:off x="6464880" y="3090600"/>
            <a:ext cx="0" cy="4615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67" name="Line 28"/>
          <p:cNvSpPr/>
          <p:nvPr/>
        </p:nvSpPr>
        <p:spPr>
          <a:xfrm>
            <a:off x="6467040" y="4329720"/>
            <a:ext cx="720" cy="4824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68" name="TextShape 29"/>
          <p:cNvSpPr txBox="1"/>
          <p:nvPr/>
        </p:nvSpPr>
        <p:spPr>
          <a:xfrm>
            <a:off x="620388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069" name="TextShape 30"/>
          <p:cNvSpPr txBox="1"/>
          <p:nvPr/>
        </p:nvSpPr>
        <p:spPr>
          <a:xfrm>
            <a:off x="5153400" y="1080720"/>
            <a:ext cx="269244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HUBzero Infrastructure</a:t>
            </a:r>
            <a:endParaRPr/>
          </a:p>
        </p:txBody>
      </p:sp>
      <p:sp>
        <p:nvSpPr>
          <p:cNvPr id="1070" name="TextShape 31"/>
          <p:cNvSpPr txBox="1"/>
          <p:nvPr/>
        </p:nvSpPr>
        <p:spPr>
          <a:xfrm>
            <a:off x="457200" y="318960"/>
            <a:ext cx="7772400" cy="506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Run tools locally in Workspace</a:t>
            </a:r>
            <a:endParaRPr/>
          </a:p>
        </p:txBody>
      </p:sp>
      <p:pic>
        <p:nvPicPr>
          <p:cNvPr id="10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047360" y="1395000"/>
            <a:ext cx="1284120" cy="1352160"/>
          </a:xfrm>
          <a:prstGeom prst="rect">
            <a:avLst/>
          </a:prstGeom>
          <a:ln>
            <a:noFill/>
          </a:ln>
        </p:spPr>
      </p:pic>
      <p:sp>
        <p:nvSpPr>
          <p:cNvPr id="1072" name="TextShape 32"/>
          <p:cNvSpPr txBox="1"/>
          <p:nvPr/>
        </p:nvSpPr>
        <p:spPr>
          <a:xfrm>
            <a:off x="620388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073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870800" y="1395000"/>
            <a:ext cx="2041560" cy="1550880"/>
          </a:xfrm>
          <a:prstGeom prst="rect">
            <a:avLst/>
          </a:prstGeom>
          <a:ln>
            <a:noFill/>
          </a:ln>
        </p:spPr>
      </p:pic>
      <p:sp>
        <p:nvSpPr>
          <p:cNvPr id="1074" name="CustomShape 33"/>
          <p:cNvSpPr/>
          <p:nvPr/>
        </p:nvSpPr>
        <p:spPr>
          <a:xfrm>
            <a:off x="390960" y="1586880"/>
            <a:ext cx="4272480" cy="850680"/>
          </a:xfrm>
          <a:prstGeom prst="wedgeRectCallout">
            <a:avLst>
              <a:gd name="adj1" fmla="val 28639"/>
              <a:gd name="adj2" fmla="val 841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075" name="TextShape 34"/>
          <p:cNvSpPr txBox="1"/>
          <p:nvPr/>
        </p:nvSpPr>
        <p:spPr>
          <a:xfrm>
            <a:off x="397080" y="1615680"/>
            <a:ext cx="3617280" cy="7988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solidFill>
                  <a:srgbClr val="000000"/>
                </a:solidFill>
                <a:latin typeface="Arial"/>
              </a:rPr>
              <a:t>$ echo hi</a:t>
            </a:r>
            <a:endParaRPr/>
          </a:p>
          <a:p>
            <a:r>
              <a:rPr lang="en-US" sz="1640">
                <a:solidFill>
                  <a:srgbClr val="000000"/>
                </a:solidFill>
                <a:latin typeface="Arial"/>
              </a:rPr>
              <a:t>hi</a:t>
            </a:r>
            <a:endParaRPr/>
          </a:p>
          <a:p>
            <a:r>
              <a:rPr lang="en-US" sz="1640">
                <a:solidFill>
                  <a:srgbClr val="000000"/>
                </a:solidFill>
                <a:latin typeface="Arial"/>
              </a:rPr>
              <a:t>$</a:t>
            </a:r>
            <a:endParaRPr/>
          </a:p>
        </p:txBody>
      </p:sp>
      <p:sp>
        <p:nvSpPr>
          <p:cNvPr id="1076" name="Line 35"/>
          <p:cNvSpPr/>
          <p:nvPr/>
        </p:nvSpPr>
        <p:spPr>
          <a:xfrm>
            <a:off x="5901120" y="1876680"/>
            <a:ext cx="60300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077" name="Line 36"/>
          <p:cNvSpPr/>
          <p:nvPr/>
        </p:nvSpPr>
        <p:spPr>
          <a:xfrm flipH="1">
            <a:off x="6467760" y="1851480"/>
            <a:ext cx="1250280" cy="255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078" name="CustomShape 37"/>
          <p:cNvSpPr/>
          <p:nvPr/>
        </p:nvSpPr>
        <p:spPr>
          <a:xfrm>
            <a:off x="5995800" y="3765960"/>
            <a:ext cx="952560" cy="497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Submit</a:t>
            </a:r>
            <a:endParaRPr/>
          </a:p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sp>
        <p:nvSpPr>
          <p:cNvPr id="1079" name="Line 38"/>
          <p:cNvSpPr/>
          <p:nvPr/>
        </p:nvSpPr>
        <p:spPr>
          <a:xfrm>
            <a:off x="8291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0" name="Line 39"/>
          <p:cNvSpPr/>
          <p:nvPr/>
        </p:nvSpPr>
        <p:spPr>
          <a:xfrm>
            <a:off x="81741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1" name="Line 40"/>
          <p:cNvSpPr/>
          <p:nvPr/>
        </p:nvSpPr>
        <p:spPr>
          <a:xfrm>
            <a:off x="8057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2" name="Line 41"/>
          <p:cNvSpPr/>
          <p:nvPr/>
        </p:nvSpPr>
        <p:spPr>
          <a:xfrm>
            <a:off x="79408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3" name="Line 42"/>
          <p:cNvSpPr/>
          <p:nvPr/>
        </p:nvSpPr>
        <p:spPr>
          <a:xfrm>
            <a:off x="782424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4" name="Line 43"/>
          <p:cNvSpPr/>
          <p:nvPr/>
        </p:nvSpPr>
        <p:spPr>
          <a:xfrm>
            <a:off x="77076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5" name="Line 44"/>
          <p:cNvSpPr/>
          <p:nvPr/>
        </p:nvSpPr>
        <p:spPr>
          <a:xfrm>
            <a:off x="75909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6" name="Line 45"/>
          <p:cNvSpPr/>
          <p:nvPr/>
        </p:nvSpPr>
        <p:spPr>
          <a:xfrm>
            <a:off x="74739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7" name="Line 46"/>
          <p:cNvSpPr/>
          <p:nvPr/>
        </p:nvSpPr>
        <p:spPr>
          <a:xfrm>
            <a:off x="73573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8" name="Line 47"/>
          <p:cNvSpPr/>
          <p:nvPr/>
        </p:nvSpPr>
        <p:spPr>
          <a:xfrm flipH="1">
            <a:off x="728496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9" name="Line 48"/>
          <p:cNvSpPr/>
          <p:nvPr/>
        </p:nvSpPr>
        <p:spPr>
          <a:xfrm flipH="1">
            <a:off x="729972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0" name="Line 49"/>
          <p:cNvSpPr/>
          <p:nvPr/>
        </p:nvSpPr>
        <p:spPr>
          <a:xfrm flipH="1">
            <a:off x="731448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1" name="Line 50"/>
          <p:cNvSpPr/>
          <p:nvPr/>
        </p:nvSpPr>
        <p:spPr>
          <a:xfrm>
            <a:off x="732924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2" name="Line 51"/>
          <p:cNvSpPr/>
          <p:nvPr/>
        </p:nvSpPr>
        <p:spPr>
          <a:xfrm flipH="1">
            <a:off x="734400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3" name="Line 52"/>
          <p:cNvSpPr/>
          <p:nvPr/>
        </p:nvSpPr>
        <p:spPr>
          <a:xfrm flipH="1">
            <a:off x="735840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4" name="Line 53"/>
          <p:cNvSpPr/>
          <p:nvPr/>
        </p:nvSpPr>
        <p:spPr>
          <a:xfrm flipH="1">
            <a:off x="737316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5" name="Line 54"/>
          <p:cNvSpPr/>
          <p:nvPr/>
        </p:nvSpPr>
        <p:spPr>
          <a:xfrm>
            <a:off x="8255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6" name="Line 55"/>
          <p:cNvSpPr/>
          <p:nvPr/>
        </p:nvSpPr>
        <p:spPr>
          <a:xfrm>
            <a:off x="81741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7" name="Line 56"/>
          <p:cNvSpPr/>
          <p:nvPr/>
        </p:nvSpPr>
        <p:spPr>
          <a:xfrm>
            <a:off x="8057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8" name="Line 57"/>
          <p:cNvSpPr/>
          <p:nvPr/>
        </p:nvSpPr>
        <p:spPr>
          <a:xfrm>
            <a:off x="79408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9" name="Line 58"/>
          <p:cNvSpPr/>
          <p:nvPr/>
        </p:nvSpPr>
        <p:spPr>
          <a:xfrm>
            <a:off x="782424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0" name="Line 59"/>
          <p:cNvSpPr/>
          <p:nvPr/>
        </p:nvSpPr>
        <p:spPr>
          <a:xfrm>
            <a:off x="77076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1" name="Line 60"/>
          <p:cNvSpPr/>
          <p:nvPr/>
        </p:nvSpPr>
        <p:spPr>
          <a:xfrm>
            <a:off x="75909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2" name="Line 61"/>
          <p:cNvSpPr/>
          <p:nvPr/>
        </p:nvSpPr>
        <p:spPr>
          <a:xfrm>
            <a:off x="74739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3" name="Line 62"/>
          <p:cNvSpPr/>
          <p:nvPr/>
        </p:nvSpPr>
        <p:spPr>
          <a:xfrm>
            <a:off x="73573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104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44228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105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85664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106" name="Line 63"/>
          <p:cNvSpPr/>
          <p:nvPr/>
        </p:nvSpPr>
        <p:spPr>
          <a:xfrm>
            <a:off x="6620400" y="4380120"/>
            <a:ext cx="1117800" cy="372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107" name="TextShape 64"/>
          <p:cNvSpPr txBox="1"/>
          <p:nvPr/>
        </p:nvSpPr>
        <p:spPr>
          <a:xfrm>
            <a:off x="751032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108" name="TextShape 65"/>
          <p:cNvSpPr txBox="1"/>
          <p:nvPr/>
        </p:nvSpPr>
        <p:spPr>
          <a:xfrm>
            <a:off x="751032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109" name="Line 66"/>
          <p:cNvSpPr/>
          <p:nvPr/>
        </p:nvSpPr>
        <p:spPr>
          <a:xfrm>
            <a:off x="57114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0" name="Line 67"/>
          <p:cNvSpPr/>
          <p:nvPr/>
        </p:nvSpPr>
        <p:spPr>
          <a:xfrm>
            <a:off x="55944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1" name="Line 68"/>
          <p:cNvSpPr/>
          <p:nvPr/>
        </p:nvSpPr>
        <p:spPr>
          <a:xfrm>
            <a:off x="54777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2" name="Line 69"/>
          <p:cNvSpPr/>
          <p:nvPr/>
        </p:nvSpPr>
        <p:spPr>
          <a:xfrm>
            <a:off x="53611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3" name="Line 70"/>
          <p:cNvSpPr/>
          <p:nvPr/>
        </p:nvSpPr>
        <p:spPr>
          <a:xfrm>
            <a:off x="524412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4" name="Line 71"/>
          <p:cNvSpPr/>
          <p:nvPr/>
        </p:nvSpPr>
        <p:spPr>
          <a:xfrm>
            <a:off x="51274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5" name="Line 72"/>
          <p:cNvSpPr/>
          <p:nvPr/>
        </p:nvSpPr>
        <p:spPr>
          <a:xfrm>
            <a:off x="50112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6" name="Line 73"/>
          <p:cNvSpPr/>
          <p:nvPr/>
        </p:nvSpPr>
        <p:spPr>
          <a:xfrm>
            <a:off x="48942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7" name="Line 74"/>
          <p:cNvSpPr/>
          <p:nvPr/>
        </p:nvSpPr>
        <p:spPr>
          <a:xfrm>
            <a:off x="47775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8" name="Line 75"/>
          <p:cNvSpPr/>
          <p:nvPr/>
        </p:nvSpPr>
        <p:spPr>
          <a:xfrm flipH="1">
            <a:off x="470484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9" name="Line 76"/>
          <p:cNvSpPr/>
          <p:nvPr/>
        </p:nvSpPr>
        <p:spPr>
          <a:xfrm flipH="1">
            <a:off x="471960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0" name="Line 77"/>
          <p:cNvSpPr/>
          <p:nvPr/>
        </p:nvSpPr>
        <p:spPr>
          <a:xfrm flipH="1">
            <a:off x="473436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1" name="Line 78"/>
          <p:cNvSpPr/>
          <p:nvPr/>
        </p:nvSpPr>
        <p:spPr>
          <a:xfrm>
            <a:off x="474912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2" name="Line 79"/>
          <p:cNvSpPr/>
          <p:nvPr/>
        </p:nvSpPr>
        <p:spPr>
          <a:xfrm flipH="1">
            <a:off x="476388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3" name="Line 80"/>
          <p:cNvSpPr/>
          <p:nvPr/>
        </p:nvSpPr>
        <p:spPr>
          <a:xfrm flipH="1">
            <a:off x="477828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4" name="Line 81"/>
          <p:cNvSpPr/>
          <p:nvPr/>
        </p:nvSpPr>
        <p:spPr>
          <a:xfrm flipH="1">
            <a:off x="479304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5" name="Line 82"/>
          <p:cNvSpPr/>
          <p:nvPr/>
        </p:nvSpPr>
        <p:spPr>
          <a:xfrm>
            <a:off x="57114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6" name="Line 83"/>
          <p:cNvSpPr/>
          <p:nvPr/>
        </p:nvSpPr>
        <p:spPr>
          <a:xfrm>
            <a:off x="55944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7" name="Line 84"/>
          <p:cNvSpPr/>
          <p:nvPr/>
        </p:nvSpPr>
        <p:spPr>
          <a:xfrm>
            <a:off x="54777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8" name="Line 85"/>
          <p:cNvSpPr/>
          <p:nvPr/>
        </p:nvSpPr>
        <p:spPr>
          <a:xfrm>
            <a:off x="53611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9" name="Line 86"/>
          <p:cNvSpPr/>
          <p:nvPr/>
        </p:nvSpPr>
        <p:spPr>
          <a:xfrm>
            <a:off x="524412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30" name="Line 87"/>
          <p:cNvSpPr/>
          <p:nvPr/>
        </p:nvSpPr>
        <p:spPr>
          <a:xfrm>
            <a:off x="50914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31" name="Line 88"/>
          <p:cNvSpPr/>
          <p:nvPr/>
        </p:nvSpPr>
        <p:spPr>
          <a:xfrm>
            <a:off x="50112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32" name="Line 89"/>
          <p:cNvSpPr/>
          <p:nvPr/>
        </p:nvSpPr>
        <p:spPr>
          <a:xfrm>
            <a:off x="48942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33" name="Line 90"/>
          <p:cNvSpPr/>
          <p:nvPr/>
        </p:nvSpPr>
        <p:spPr>
          <a:xfrm>
            <a:off x="47775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134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86216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135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527688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136" name="Line 91"/>
          <p:cNvSpPr/>
          <p:nvPr/>
        </p:nvSpPr>
        <p:spPr>
          <a:xfrm flipH="1">
            <a:off x="5157720" y="4363920"/>
            <a:ext cx="1129680" cy="4842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137" name="TextShape 92"/>
          <p:cNvSpPr txBox="1"/>
          <p:nvPr/>
        </p:nvSpPr>
        <p:spPr>
          <a:xfrm>
            <a:off x="493020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138" name="CustomShape 93"/>
          <p:cNvSpPr/>
          <p:nvPr/>
        </p:nvSpPr>
        <p:spPr>
          <a:xfrm>
            <a:off x="6422040" y="1558800"/>
            <a:ext cx="625320" cy="601920"/>
          </a:xfrm>
          <a:prstGeom prst="wedgeRectCallout">
            <a:avLst>
              <a:gd name="adj1" fmla="val 23725"/>
              <a:gd name="adj2" fmla="val 1620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139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6469920" y="1625400"/>
            <a:ext cx="469800" cy="475560"/>
          </a:xfrm>
          <a:prstGeom prst="rect">
            <a:avLst/>
          </a:prstGeom>
          <a:ln>
            <a:noFill/>
          </a:ln>
        </p:spPr>
      </p:pic>
      <p:sp>
        <p:nvSpPr>
          <p:cNvPr id="1140" name="CustomShape 94"/>
          <p:cNvSpPr/>
          <p:nvPr/>
        </p:nvSpPr>
        <p:spPr>
          <a:xfrm>
            <a:off x="200520" y="3041640"/>
            <a:ext cx="4111200" cy="33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41" name="TextShape 95"/>
          <p:cNvSpPr txBox="1"/>
          <p:nvPr/>
        </p:nvSpPr>
        <p:spPr>
          <a:xfrm>
            <a:off x="7056720" y="2815920"/>
            <a:ext cx="1441440" cy="8582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>
                <a:latin typeface="Arial"/>
              </a:rPr>
              <a:t>Tool Session</a:t>
            </a:r>
            <a:endParaRPr/>
          </a:p>
          <a:p>
            <a:pPr algn="ctr"/>
            <a:r>
              <a:rPr b="1" lang="en-US">
                <a:latin typeface="Arial"/>
              </a:rPr>
              <a:t>Containers</a:t>
            </a:r>
            <a:endParaRPr/>
          </a:p>
        </p:txBody>
      </p:sp>
    </p:spTree>
  </p:cSld>
  <p:timing>
    <p:tnLst>
      <p:par>
        <p:cTn id="60" dur="indefinite" restart="never" nodeType="tmRoot">
          <p:childTnLst>
            <p:seq>
              <p:cTn id="6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Line 1"/>
          <p:cNvSpPr/>
          <p:nvPr/>
        </p:nvSpPr>
        <p:spPr>
          <a:xfrm>
            <a:off x="69483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3" name="Line 2"/>
          <p:cNvSpPr/>
          <p:nvPr/>
        </p:nvSpPr>
        <p:spPr>
          <a:xfrm>
            <a:off x="68313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4" name="Line 3"/>
          <p:cNvSpPr/>
          <p:nvPr/>
        </p:nvSpPr>
        <p:spPr>
          <a:xfrm>
            <a:off x="67147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5" name="Line 4"/>
          <p:cNvSpPr/>
          <p:nvPr/>
        </p:nvSpPr>
        <p:spPr>
          <a:xfrm>
            <a:off x="65984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6" name="Line 5"/>
          <p:cNvSpPr/>
          <p:nvPr/>
        </p:nvSpPr>
        <p:spPr>
          <a:xfrm>
            <a:off x="648144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7" name="Line 6"/>
          <p:cNvSpPr/>
          <p:nvPr/>
        </p:nvSpPr>
        <p:spPr>
          <a:xfrm>
            <a:off x="636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8" name="Line 7"/>
          <p:cNvSpPr/>
          <p:nvPr/>
        </p:nvSpPr>
        <p:spPr>
          <a:xfrm>
            <a:off x="6248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9" name="Line 8"/>
          <p:cNvSpPr/>
          <p:nvPr/>
        </p:nvSpPr>
        <p:spPr>
          <a:xfrm>
            <a:off x="61311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0" name="Line 9"/>
          <p:cNvSpPr/>
          <p:nvPr/>
        </p:nvSpPr>
        <p:spPr>
          <a:xfrm>
            <a:off x="601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1" name="Line 10"/>
          <p:cNvSpPr/>
          <p:nvPr/>
        </p:nvSpPr>
        <p:spPr>
          <a:xfrm flipH="1">
            <a:off x="594216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2" name="Line 11"/>
          <p:cNvSpPr/>
          <p:nvPr/>
        </p:nvSpPr>
        <p:spPr>
          <a:xfrm flipH="1">
            <a:off x="595692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3" name="Line 12"/>
          <p:cNvSpPr/>
          <p:nvPr/>
        </p:nvSpPr>
        <p:spPr>
          <a:xfrm flipH="1">
            <a:off x="597168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4" name="Line 13"/>
          <p:cNvSpPr/>
          <p:nvPr/>
        </p:nvSpPr>
        <p:spPr>
          <a:xfrm>
            <a:off x="598644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5" name="Line 14"/>
          <p:cNvSpPr/>
          <p:nvPr/>
        </p:nvSpPr>
        <p:spPr>
          <a:xfrm flipH="1">
            <a:off x="600120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6" name="Line 15"/>
          <p:cNvSpPr/>
          <p:nvPr/>
        </p:nvSpPr>
        <p:spPr>
          <a:xfrm flipH="1">
            <a:off x="601560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7" name="Line 16"/>
          <p:cNvSpPr/>
          <p:nvPr/>
        </p:nvSpPr>
        <p:spPr>
          <a:xfrm flipH="1">
            <a:off x="603036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8" name="Line 17"/>
          <p:cNvSpPr/>
          <p:nvPr/>
        </p:nvSpPr>
        <p:spPr>
          <a:xfrm>
            <a:off x="69483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9" name="Line 18"/>
          <p:cNvSpPr/>
          <p:nvPr/>
        </p:nvSpPr>
        <p:spPr>
          <a:xfrm>
            <a:off x="68313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0" name="Line 19"/>
          <p:cNvSpPr/>
          <p:nvPr/>
        </p:nvSpPr>
        <p:spPr>
          <a:xfrm>
            <a:off x="67147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1" name="Line 20"/>
          <p:cNvSpPr/>
          <p:nvPr/>
        </p:nvSpPr>
        <p:spPr>
          <a:xfrm>
            <a:off x="65984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2" name="Line 21"/>
          <p:cNvSpPr/>
          <p:nvPr/>
        </p:nvSpPr>
        <p:spPr>
          <a:xfrm>
            <a:off x="648144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3" name="Line 22"/>
          <p:cNvSpPr/>
          <p:nvPr/>
        </p:nvSpPr>
        <p:spPr>
          <a:xfrm>
            <a:off x="636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4" name="Line 23"/>
          <p:cNvSpPr/>
          <p:nvPr/>
        </p:nvSpPr>
        <p:spPr>
          <a:xfrm>
            <a:off x="6248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5" name="Line 24"/>
          <p:cNvSpPr/>
          <p:nvPr/>
        </p:nvSpPr>
        <p:spPr>
          <a:xfrm>
            <a:off x="61311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6" name="Line 25"/>
          <p:cNvSpPr/>
          <p:nvPr/>
        </p:nvSpPr>
        <p:spPr>
          <a:xfrm>
            <a:off x="601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16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3548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16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1384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169" name="TextShape 26"/>
          <p:cNvSpPr txBox="1"/>
          <p:nvPr/>
        </p:nvSpPr>
        <p:spPr>
          <a:xfrm>
            <a:off x="716400" y="1078200"/>
            <a:ext cx="314352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User's Workspace Terminal</a:t>
            </a:r>
            <a:endParaRPr/>
          </a:p>
        </p:txBody>
      </p:sp>
      <p:sp>
        <p:nvSpPr>
          <p:cNvPr id="1170" name="TextShape 27"/>
          <p:cNvSpPr txBox="1"/>
          <p:nvPr/>
        </p:nvSpPr>
        <p:spPr>
          <a:xfrm>
            <a:off x="616752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171" name="TextShape 28"/>
          <p:cNvSpPr txBox="1"/>
          <p:nvPr/>
        </p:nvSpPr>
        <p:spPr>
          <a:xfrm>
            <a:off x="5153400" y="1080720"/>
            <a:ext cx="269244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HUBzero Infrastructure</a:t>
            </a:r>
            <a:endParaRPr/>
          </a:p>
        </p:txBody>
      </p:sp>
      <p:sp>
        <p:nvSpPr>
          <p:cNvPr id="1172" name="TextShape 29"/>
          <p:cNvSpPr txBox="1"/>
          <p:nvPr/>
        </p:nvSpPr>
        <p:spPr>
          <a:xfrm>
            <a:off x="457200" y="318960"/>
            <a:ext cx="7772400" cy="506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Submit Jobs to Grid</a:t>
            </a:r>
            <a:endParaRPr/>
          </a:p>
        </p:txBody>
      </p:sp>
      <p:pic>
        <p:nvPicPr>
          <p:cNvPr id="117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047360" y="1395000"/>
            <a:ext cx="1284120" cy="1352160"/>
          </a:xfrm>
          <a:prstGeom prst="rect">
            <a:avLst/>
          </a:prstGeom>
          <a:ln>
            <a:noFill/>
          </a:ln>
        </p:spPr>
      </p:pic>
      <p:pic>
        <p:nvPicPr>
          <p:cNvPr id="1174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870800" y="1395000"/>
            <a:ext cx="2041560" cy="1550880"/>
          </a:xfrm>
          <a:prstGeom prst="rect">
            <a:avLst/>
          </a:prstGeom>
          <a:ln>
            <a:noFill/>
          </a:ln>
        </p:spPr>
      </p:pic>
      <p:sp>
        <p:nvSpPr>
          <p:cNvPr id="1175" name="TextShape 30"/>
          <p:cNvSpPr txBox="1"/>
          <p:nvPr/>
        </p:nvSpPr>
        <p:spPr>
          <a:xfrm>
            <a:off x="7056720" y="2815920"/>
            <a:ext cx="1441440" cy="8582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>
                <a:latin typeface="Arial"/>
              </a:rPr>
              <a:t>Tool Session</a:t>
            </a:r>
            <a:endParaRPr/>
          </a:p>
          <a:p>
            <a:pPr algn="ctr"/>
            <a:r>
              <a:rPr b="1" lang="en-US">
                <a:latin typeface="Arial"/>
              </a:rPr>
              <a:t>Containers</a:t>
            </a:r>
            <a:endParaRPr/>
          </a:p>
        </p:txBody>
      </p:sp>
      <p:sp>
        <p:nvSpPr>
          <p:cNvPr id="1176" name="CustomShape 31"/>
          <p:cNvSpPr/>
          <p:nvPr/>
        </p:nvSpPr>
        <p:spPr>
          <a:xfrm>
            <a:off x="402480" y="1586880"/>
            <a:ext cx="4309200" cy="850680"/>
          </a:xfrm>
          <a:prstGeom prst="wedgeRectCallout">
            <a:avLst>
              <a:gd name="adj1" fmla="val 28332"/>
              <a:gd name="adj2" fmla="val 841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177" name="TextShape 32"/>
          <p:cNvSpPr txBox="1"/>
          <p:nvPr/>
        </p:nvSpPr>
        <p:spPr>
          <a:xfrm>
            <a:off x="429480" y="1658880"/>
            <a:ext cx="4285440" cy="7988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solidFill>
                  <a:srgbClr val="000000"/>
                </a:solidFill>
                <a:latin typeface="Arial"/>
              </a:rPr>
              <a:t>$ submit echo hi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1178" name="Line 33"/>
          <p:cNvSpPr/>
          <p:nvPr/>
        </p:nvSpPr>
        <p:spPr>
          <a:xfrm>
            <a:off x="5901120" y="1876680"/>
            <a:ext cx="60300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179" name="Line 34"/>
          <p:cNvSpPr/>
          <p:nvPr/>
        </p:nvSpPr>
        <p:spPr>
          <a:xfrm flipV="1">
            <a:off x="6467760" y="1876680"/>
            <a:ext cx="0" cy="121212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180" name="Line 35"/>
          <p:cNvSpPr/>
          <p:nvPr/>
        </p:nvSpPr>
        <p:spPr>
          <a:xfrm>
            <a:off x="825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1" name="Line 36"/>
          <p:cNvSpPr/>
          <p:nvPr/>
        </p:nvSpPr>
        <p:spPr>
          <a:xfrm>
            <a:off x="81378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2" name="Line 37"/>
          <p:cNvSpPr/>
          <p:nvPr/>
        </p:nvSpPr>
        <p:spPr>
          <a:xfrm>
            <a:off x="8021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3" name="Line 38"/>
          <p:cNvSpPr/>
          <p:nvPr/>
        </p:nvSpPr>
        <p:spPr>
          <a:xfrm>
            <a:off x="790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4" name="Line 39"/>
          <p:cNvSpPr/>
          <p:nvPr/>
        </p:nvSpPr>
        <p:spPr>
          <a:xfrm>
            <a:off x="778752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5" name="Line 40"/>
          <p:cNvSpPr/>
          <p:nvPr/>
        </p:nvSpPr>
        <p:spPr>
          <a:xfrm>
            <a:off x="76708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6" name="Line 41"/>
          <p:cNvSpPr/>
          <p:nvPr/>
        </p:nvSpPr>
        <p:spPr>
          <a:xfrm>
            <a:off x="75546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7" name="Line 42"/>
          <p:cNvSpPr/>
          <p:nvPr/>
        </p:nvSpPr>
        <p:spPr>
          <a:xfrm>
            <a:off x="74376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8" name="Line 43"/>
          <p:cNvSpPr/>
          <p:nvPr/>
        </p:nvSpPr>
        <p:spPr>
          <a:xfrm>
            <a:off x="73209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9" name="Line 44"/>
          <p:cNvSpPr/>
          <p:nvPr/>
        </p:nvSpPr>
        <p:spPr>
          <a:xfrm flipH="1">
            <a:off x="724824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0" name="Line 45"/>
          <p:cNvSpPr/>
          <p:nvPr/>
        </p:nvSpPr>
        <p:spPr>
          <a:xfrm flipH="1">
            <a:off x="726300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1" name="Line 46"/>
          <p:cNvSpPr/>
          <p:nvPr/>
        </p:nvSpPr>
        <p:spPr>
          <a:xfrm flipH="1">
            <a:off x="727776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2" name="Line 47"/>
          <p:cNvSpPr/>
          <p:nvPr/>
        </p:nvSpPr>
        <p:spPr>
          <a:xfrm>
            <a:off x="729252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3" name="Line 48"/>
          <p:cNvSpPr/>
          <p:nvPr/>
        </p:nvSpPr>
        <p:spPr>
          <a:xfrm flipH="1">
            <a:off x="730728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4" name="Line 49"/>
          <p:cNvSpPr/>
          <p:nvPr/>
        </p:nvSpPr>
        <p:spPr>
          <a:xfrm flipH="1">
            <a:off x="732168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5" name="Line 50"/>
          <p:cNvSpPr/>
          <p:nvPr/>
        </p:nvSpPr>
        <p:spPr>
          <a:xfrm flipH="1">
            <a:off x="733644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6" name="Line 51"/>
          <p:cNvSpPr/>
          <p:nvPr/>
        </p:nvSpPr>
        <p:spPr>
          <a:xfrm>
            <a:off x="825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7" name="Line 52"/>
          <p:cNvSpPr/>
          <p:nvPr/>
        </p:nvSpPr>
        <p:spPr>
          <a:xfrm>
            <a:off x="81378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8" name="Line 53"/>
          <p:cNvSpPr/>
          <p:nvPr/>
        </p:nvSpPr>
        <p:spPr>
          <a:xfrm>
            <a:off x="8021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9" name="Line 54"/>
          <p:cNvSpPr/>
          <p:nvPr/>
        </p:nvSpPr>
        <p:spPr>
          <a:xfrm>
            <a:off x="790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0" name="Line 55"/>
          <p:cNvSpPr/>
          <p:nvPr/>
        </p:nvSpPr>
        <p:spPr>
          <a:xfrm>
            <a:off x="778752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1" name="Line 56"/>
          <p:cNvSpPr/>
          <p:nvPr/>
        </p:nvSpPr>
        <p:spPr>
          <a:xfrm>
            <a:off x="76708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2" name="Line 57"/>
          <p:cNvSpPr/>
          <p:nvPr/>
        </p:nvSpPr>
        <p:spPr>
          <a:xfrm>
            <a:off x="75546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3" name="Line 58"/>
          <p:cNvSpPr/>
          <p:nvPr/>
        </p:nvSpPr>
        <p:spPr>
          <a:xfrm>
            <a:off x="74376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4" name="Line 59"/>
          <p:cNvSpPr/>
          <p:nvPr/>
        </p:nvSpPr>
        <p:spPr>
          <a:xfrm>
            <a:off x="73209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205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44156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206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82028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207" name="Line 60"/>
          <p:cNvSpPr/>
          <p:nvPr/>
        </p:nvSpPr>
        <p:spPr>
          <a:xfrm>
            <a:off x="6623640" y="4375440"/>
            <a:ext cx="1118160" cy="4726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208" name="TextShape 61"/>
          <p:cNvSpPr txBox="1"/>
          <p:nvPr/>
        </p:nvSpPr>
        <p:spPr>
          <a:xfrm>
            <a:off x="747360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09" name="TextShape 62"/>
          <p:cNvSpPr txBox="1"/>
          <p:nvPr/>
        </p:nvSpPr>
        <p:spPr>
          <a:xfrm>
            <a:off x="747360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10" name="Line 63"/>
          <p:cNvSpPr/>
          <p:nvPr/>
        </p:nvSpPr>
        <p:spPr>
          <a:xfrm>
            <a:off x="56746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1" name="Line 64"/>
          <p:cNvSpPr/>
          <p:nvPr/>
        </p:nvSpPr>
        <p:spPr>
          <a:xfrm>
            <a:off x="55576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2" name="Line 65"/>
          <p:cNvSpPr/>
          <p:nvPr/>
        </p:nvSpPr>
        <p:spPr>
          <a:xfrm>
            <a:off x="54414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3" name="Line 66"/>
          <p:cNvSpPr/>
          <p:nvPr/>
        </p:nvSpPr>
        <p:spPr>
          <a:xfrm>
            <a:off x="53247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4" name="Line 67"/>
          <p:cNvSpPr/>
          <p:nvPr/>
        </p:nvSpPr>
        <p:spPr>
          <a:xfrm>
            <a:off x="52077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5" name="Line 68"/>
          <p:cNvSpPr/>
          <p:nvPr/>
        </p:nvSpPr>
        <p:spPr>
          <a:xfrm>
            <a:off x="50911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6" name="Line 69"/>
          <p:cNvSpPr/>
          <p:nvPr/>
        </p:nvSpPr>
        <p:spPr>
          <a:xfrm>
            <a:off x="49744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7" name="Line 70"/>
          <p:cNvSpPr/>
          <p:nvPr/>
        </p:nvSpPr>
        <p:spPr>
          <a:xfrm>
            <a:off x="48574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8" name="Line 71"/>
          <p:cNvSpPr/>
          <p:nvPr/>
        </p:nvSpPr>
        <p:spPr>
          <a:xfrm>
            <a:off x="47412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9" name="Line 72"/>
          <p:cNvSpPr/>
          <p:nvPr/>
        </p:nvSpPr>
        <p:spPr>
          <a:xfrm flipH="1">
            <a:off x="466848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0" name="Line 73"/>
          <p:cNvSpPr/>
          <p:nvPr/>
        </p:nvSpPr>
        <p:spPr>
          <a:xfrm flipH="1">
            <a:off x="468324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1" name="Line 74"/>
          <p:cNvSpPr/>
          <p:nvPr/>
        </p:nvSpPr>
        <p:spPr>
          <a:xfrm flipH="1">
            <a:off x="469800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2" name="Line 75"/>
          <p:cNvSpPr/>
          <p:nvPr/>
        </p:nvSpPr>
        <p:spPr>
          <a:xfrm>
            <a:off x="471276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3" name="Line 76"/>
          <p:cNvSpPr/>
          <p:nvPr/>
        </p:nvSpPr>
        <p:spPr>
          <a:xfrm flipH="1">
            <a:off x="472752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4" name="Line 77"/>
          <p:cNvSpPr/>
          <p:nvPr/>
        </p:nvSpPr>
        <p:spPr>
          <a:xfrm flipH="1">
            <a:off x="474192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5" name="Line 78"/>
          <p:cNvSpPr/>
          <p:nvPr/>
        </p:nvSpPr>
        <p:spPr>
          <a:xfrm flipH="1">
            <a:off x="475668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6" name="Line 79"/>
          <p:cNvSpPr/>
          <p:nvPr/>
        </p:nvSpPr>
        <p:spPr>
          <a:xfrm>
            <a:off x="56746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7" name="Line 80"/>
          <p:cNvSpPr/>
          <p:nvPr/>
        </p:nvSpPr>
        <p:spPr>
          <a:xfrm>
            <a:off x="55576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8" name="Line 81"/>
          <p:cNvSpPr/>
          <p:nvPr/>
        </p:nvSpPr>
        <p:spPr>
          <a:xfrm>
            <a:off x="54414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9" name="Line 82"/>
          <p:cNvSpPr/>
          <p:nvPr/>
        </p:nvSpPr>
        <p:spPr>
          <a:xfrm>
            <a:off x="53247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0" name="Line 83"/>
          <p:cNvSpPr/>
          <p:nvPr/>
        </p:nvSpPr>
        <p:spPr>
          <a:xfrm>
            <a:off x="52077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1" name="Line 84"/>
          <p:cNvSpPr/>
          <p:nvPr/>
        </p:nvSpPr>
        <p:spPr>
          <a:xfrm>
            <a:off x="50911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2" name="Line 85"/>
          <p:cNvSpPr/>
          <p:nvPr/>
        </p:nvSpPr>
        <p:spPr>
          <a:xfrm>
            <a:off x="49744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3" name="Line 86"/>
          <p:cNvSpPr/>
          <p:nvPr/>
        </p:nvSpPr>
        <p:spPr>
          <a:xfrm>
            <a:off x="48574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4" name="Line 87"/>
          <p:cNvSpPr/>
          <p:nvPr/>
        </p:nvSpPr>
        <p:spPr>
          <a:xfrm>
            <a:off x="47412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235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86180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236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524016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237" name="Line 88"/>
          <p:cNvSpPr/>
          <p:nvPr/>
        </p:nvSpPr>
        <p:spPr>
          <a:xfrm flipH="1">
            <a:off x="5157360" y="4363920"/>
            <a:ext cx="1129680" cy="4842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238" name="TextShape 89"/>
          <p:cNvSpPr txBox="1"/>
          <p:nvPr/>
        </p:nvSpPr>
        <p:spPr>
          <a:xfrm>
            <a:off x="489384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39" name="TextShape 90"/>
          <p:cNvSpPr txBox="1"/>
          <p:nvPr/>
        </p:nvSpPr>
        <p:spPr>
          <a:xfrm>
            <a:off x="489384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40" name="CustomShape 91"/>
          <p:cNvSpPr/>
          <p:nvPr/>
        </p:nvSpPr>
        <p:spPr>
          <a:xfrm>
            <a:off x="6420240" y="1546920"/>
            <a:ext cx="625320" cy="601920"/>
          </a:xfrm>
          <a:prstGeom prst="wedgeRectCallout">
            <a:avLst>
              <a:gd name="adj1" fmla="val 23725"/>
              <a:gd name="adj2" fmla="val 1620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241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6468120" y="1613520"/>
            <a:ext cx="469440" cy="475560"/>
          </a:xfrm>
          <a:prstGeom prst="rect">
            <a:avLst/>
          </a:prstGeom>
          <a:ln>
            <a:noFill/>
          </a:ln>
        </p:spPr>
      </p:pic>
      <p:sp>
        <p:nvSpPr>
          <p:cNvPr id="1242" name="Line 92"/>
          <p:cNvSpPr/>
          <p:nvPr/>
        </p:nvSpPr>
        <p:spPr>
          <a:xfrm flipV="1">
            <a:off x="6467400" y="3022560"/>
            <a:ext cx="0" cy="239184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243" name="Line 93"/>
          <p:cNvSpPr/>
          <p:nvPr/>
        </p:nvSpPr>
        <p:spPr>
          <a:xfrm flipV="1">
            <a:off x="6467400" y="3088800"/>
            <a:ext cx="0" cy="4572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244" name="Line 94"/>
          <p:cNvSpPr/>
          <p:nvPr/>
        </p:nvSpPr>
        <p:spPr>
          <a:xfrm>
            <a:off x="6462000" y="4332600"/>
            <a:ext cx="720" cy="4824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245" name="TextShape 95"/>
          <p:cNvSpPr txBox="1"/>
          <p:nvPr/>
        </p:nvSpPr>
        <p:spPr>
          <a:xfrm>
            <a:off x="616752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46" name="CustomShape 96"/>
          <p:cNvSpPr/>
          <p:nvPr/>
        </p:nvSpPr>
        <p:spPr>
          <a:xfrm>
            <a:off x="5994720" y="3765960"/>
            <a:ext cx="952560" cy="497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Submit</a:t>
            </a:r>
            <a:endParaRPr/>
          </a:p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</p:spTree>
  </p:cSld>
  <p:timing>
    <p:tnLst>
      <p:par>
        <p:cTn id="62" dur="indefinite" restart="never" nodeType="tmRoot">
          <p:childTnLst>
            <p:seq>
              <p:cTn id="6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Line 1"/>
          <p:cNvSpPr/>
          <p:nvPr/>
        </p:nvSpPr>
        <p:spPr>
          <a:xfrm>
            <a:off x="7659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48" name="Line 2"/>
          <p:cNvSpPr/>
          <p:nvPr/>
        </p:nvSpPr>
        <p:spPr>
          <a:xfrm>
            <a:off x="75304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49" name="Line 3"/>
          <p:cNvSpPr/>
          <p:nvPr/>
        </p:nvSpPr>
        <p:spPr>
          <a:xfrm>
            <a:off x="740160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0" name="Line 4"/>
          <p:cNvSpPr/>
          <p:nvPr/>
        </p:nvSpPr>
        <p:spPr>
          <a:xfrm>
            <a:off x="7273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1" name="Line 5"/>
          <p:cNvSpPr/>
          <p:nvPr/>
        </p:nvSpPr>
        <p:spPr>
          <a:xfrm>
            <a:off x="714456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2" name="Line 6"/>
          <p:cNvSpPr/>
          <p:nvPr/>
        </p:nvSpPr>
        <p:spPr>
          <a:xfrm>
            <a:off x="70160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3" name="Line 7"/>
          <p:cNvSpPr/>
          <p:nvPr/>
        </p:nvSpPr>
        <p:spPr>
          <a:xfrm>
            <a:off x="6887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4" name="Line 8"/>
          <p:cNvSpPr/>
          <p:nvPr/>
        </p:nvSpPr>
        <p:spPr>
          <a:xfrm>
            <a:off x="675864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5" name="Line 9"/>
          <p:cNvSpPr/>
          <p:nvPr/>
        </p:nvSpPr>
        <p:spPr>
          <a:xfrm>
            <a:off x="66297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6" name="Line 10"/>
          <p:cNvSpPr/>
          <p:nvPr/>
        </p:nvSpPr>
        <p:spPr>
          <a:xfrm flipH="1">
            <a:off x="6550200" y="58525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7" name="Line 11"/>
          <p:cNvSpPr/>
          <p:nvPr/>
        </p:nvSpPr>
        <p:spPr>
          <a:xfrm flipH="1">
            <a:off x="6566400" y="60051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8" name="Line 12"/>
          <p:cNvSpPr/>
          <p:nvPr/>
        </p:nvSpPr>
        <p:spPr>
          <a:xfrm flipH="1">
            <a:off x="6582600" y="615708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9" name="Line 13"/>
          <p:cNvSpPr/>
          <p:nvPr/>
        </p:nvSpPr>
        <p:spPr>
          <a:xfrm>
            <a:off x="6599160" y="630972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0" name="Line 14"/>
          <p:cNvSpPr/>
          <p:nvPr/>
        </p:nvSpPr>
        <p:spPr>
          <a:xfrm flipH="1">
            <a:off x="6615360" y="64623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1" name="Line 15"/>
          <p:cNvSpPr/>
          <p:nvPr/>
        </p:nvSpPr>
        <p:spPr>
          <a:xfrm flipH="1">
            <a:off x="6631200" y="6614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2" name="Line 16"/>
          <p:cNvSpPr/>
          <p:nvPr/>
        </p:nvSpPr>
        <p:spPr>
          <a:xfrm flipH="1">
            <a:off x="6647400" y="67669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3" name="Line 17"/>
          <p:cNvSpPr/>
          <p:nvPr/>
        </p:nvSpPr>
        <p:spPr>
          <a:xfrm>
            <a:off x="7659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4" name="Line 18"/>
          <p:cNvSpPr/>
          <p:nvPr/>
        </p:nvSpPr>
        <p:spPr>
          <a:xfrm>
            <a:off x="75304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5" name="Line 19"/>
          <p:cNvSpPr/>
          <p:nvPr/>
        </p:nvSpPr>
        <p:spPr>
          <a:xfrm>
            <a:off x="740160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6" name="Line 20"/>
          <p:cNvSpPr/>
          <p:nvPr/>
        </p:nvSpPr>
        <p:spPr>
          <a:xfrm>
            <a:off x="7273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7" name="Line 21"/>
          <p:cNvSpPr/>
          <p:nvPr/>
        </p:nvSpPr>
        <p:spPr>
          <a:xfrm>
            <a:off x="714456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8" name="Line 22"/>
          <p:cNvSpPr/>
          <p:nvPr/>
        </p:nvSpPr>
        <p:spPr>
          <a:xfrm>
            <a:off x="70160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9" name="Line 23"/>
          <p:cNvSpPr/>
          <p:nvPr/>
        </p:nvSpPr>
        <p:spPr>
          <a:xfrm>
            <a:off x="6887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70" name="Line 24"/>
          <p:cNvSpPr/>
          <p:nvPr/>
        </p:nvSpPr>
        <p:spPr>
          <a:xfrm>
            <a:off x="675864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71" name="Line 25"/>
          <p:cNvSpPr/>
          <p:nvPr/>
        </p:nvSpPr>
        <p:spPr>
          <a:xfrm>
            <a:off x="66297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27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763320" y="5709960"/>
            <a:ext cx="638640" cy="548280"/>
          </a:xfrm>
          <a:prstGeom prst="rect">
            <a:avLst/>
          </a:prstGeom>
          <a:ln>
            <a:noFill/>
          </a:ln>
        </p:spPr>
      </p:pic>
      <p:pic>
        <p:nvPicPr>
          <p:cNvPr id="127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180560" y="6157080"/>
            <a:ext cx="638640" cy="548280"/>
          </a:xfrm>
          <a:prstGeom prst="rect">
            <a:avLst/>
          </a:prstGeom>
          <a:ln>
            <a:noFill/>
          </a:ln>
        </p:spPr>
      </p:pic>
      <p:sp>
        <p:nvSpPr>
          <p:cNvPr id="1274" name="TextShape 26"/>
          <p:cNvSpPr txBox="1"/>
          <p:nvPr/>
        </p:nvSpPr>
        <p:spPr>
          <a:xfrm>
            <a:off x="789480" y="1188360"/>
            <a:ext cx="346536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User's Workspace Terminal</a:t>
            </a:r>
            <a:endParaRPr/>
          </a:p>
        </p:txBody>
      </p:sp>
      <p:sp>
        <p:nvSpPr>
          <p:cNvPr id="1275" name="TextShape 27"/>
          <p:cNvSpPr txBox="1"/>
          <p:nvPr/>
        </p:nvSpPr>
        <p:spPr>
          <a:xfrm>
            <a:off x="6798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76" name="TextShape 28"/>
          <p:cNvSpPr txBox="1"/>
          <p:nvPr/>
        </p:nvSpPr>
        <p:spPr>
          <a:xfrm>
            <a:off x="5680800" y="1191240"/>
            <a:ext cx="296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HUBzero Infrastructure</a:t>
            </a:r>
            <a:endParaRPr/>
          </a:p>
        </p:txBody>
      </p:sp>
      <p:sp>
        <p:nvSpPr>
          <p:cNvPr id="1277" name="TextShape 29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Let Submit create a workflow ...</a:t>
            </a:r>
            <a:endParaRPr/>
          </a:p>
        </p:txBody>
      </p:sp>
      <p:pic>
        <p:nvPicPr>
          <p:cNvPr id="127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68440" y="1537560"/>
            <a:ext cx="1415520" cy="1490400"/>
          </a:xfrm>
          <a:prstGeom prst="rect">
            <a:avLst/>
          </a:prstGeom>
          <a:ln>
            <a:noFill/>
          </a:ln>
        </p:spPr>
      </p:pic>
      <p:pic>
        <p:nvPicPr>
          <p:cNvPr id="1279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369040" y="1537560"/>
            <a:ext cx="2250360" cy="1709640"/>
          </a:xfrm>
          <a:prstGeom prst="rect">
            <a:avLst/>
          </a:prstGeom>
          <a:ln>
            <a:noFill/>
          </a:ln>
        </p:spPr>
      </p:pic>
      <p:sp>
        <p:nvSpPr>
          <p:cNvPr id="1280" name="TextShape 30"/>
          <p:cNvSpPr txBox="1"/>
          <p:nvPr/>
        </p:nvSpPr>
        <p:spPr>
          <a:xfrm>
            <a:off x="7778880" y="3103920"/>
            <a:ext cx="1589040" cy="10069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>
                <a:latin typeface="Arial"/>
              </a:rPr>
              <a:t>Tool Session</a:t>
            </a:r>
            <a:endParaRPr/>
          </a:p>
          <a:p>
            <a:pPr algn="ctr"/>
            <a:r>
              <a:rPr b="1" lang="en-US">
                <a:latin typeface="Arial"/>
              </a:rPr>
              <a:t>Containers</a:t>
            </a:r>
            <a:endParaRPr/>
          </a:p>
        </p:txBody>
      </p:sp>
      <p:sp>
        <p:nvSpPr>
          <p:cNvPr id="1281" name="Line 31"/>
          <p:cNvSpPr/>
          <p:nvPr/>
        </p:nvSpPr>
        <p:spPr>
          <a:xfrm>
            <a:off x="6504840" y="2068560"/>
            <a:ext cx="66456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282" name="Line 32"/>
          <p:cNvSpPr/>
          <p:nvPr/>
        </p:nvSpPr>
        <p:spPr>
          <a:xfrm flipV="1">
            <a:off x="7129440" y="2068560"/>
            <a:ext cx="0" cy="133632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283" name="Line 33"/>
          <p:cNvSpPr/>
          <p:nvPr/>
        </p:nvSpPr>
        <p:spPr>
          <a:xfrm>
            <a:off x="9099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4" name="Line 34"/>
          <p:cNvSpPr/>
          <p:nvPr/>
        </p:nvSpPr>
        <p:spPr>
          <a:xfrm>
            <a:off x="89704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5" name="Line 35"/>
          <p:cNvSpPr/>
          <p:nvPr/>
        </p:nvSpPr>
        <p:spPr>
          <a:xfrm>
            <a:off x="88419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6" name="Line 36"/>
          <p:cNvSpPr/>
          <p:nvPr/>
        </p:nvSpPr>
        <p:spPr>
          <a:xfrm>
            <a:off x="8713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7" name="Line 37"/>
          <p:cNvSpPr/>
          <p:nvPr/>
        </p:nvSpPr>
        <p:spPr>
          <a:xfrm>
            <a:off x="858420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8" name="Line 38"/>
          <p:cNvSpPr/>
          <p:nvPr/>
        </p:nvSpPr>
        <p:spPr>
          <a:xfrm>
            <a:off x="845568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9" name="Line 39"/>
          <p:cNvSpPr/>
          <p:nvPr/>
        </p:nvSpPr>
        <p:spPr>
          <a:xfrm>
            <a:off x="8327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0" name="Line 40"/>
          <p:cNvSpPr/>
          <p:nvPr/>
        </p:nvSpPr>
        <p:spPr>
          <a:xfrm>
            <a:off x="819864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1" name="Line 41"/>
          <p:cNvSpPr/>
          <p:nvPr/>
        </p:nvSpPr>
        <p:spPr>
          <a:xfrm>
            <a:off x="80701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2" name="Line 42"/>
          <p:cNvSpPr/>
          <p:nvPr/>
        </p:nvSpPr>
        <p:spPr>
          <a:xfrm flipH="1">
            <a:off x="7989840" y="58525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3" name="Line 43"/>
          <p:cNvSpPr/>
          <p:nvPr/>
        </p:nvSpPr>
        <p:spPr>
          <a:xfrm flipH="1">
            <a:off x="8006040" y="60051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4" name="Line 44"/>
          <p:cNvSpPr/>
          <p:nvPr/>
        </p:nvSpPr>
        <p:spPr>
          <a:xfrm flipH="1">
            <a:off x="8022240" y="615708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5" name="Line 45"/>
          <p:cNvSpPr/>
          <p:nvPr/>
        </p:nvSpPr>
        <p:spPr>
          <a:xfrm>
            <a:off x="8038800" y="630972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6" name="Line 46"/>
          <p:cNvSpPr/>
          <p:nvPr/>
        </p:nvSpPr>
        <p:spPr>
          <a:xfrm flipH="1">
            <a:off x="8055000" y="64623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7" name="Line 47"/>
          <p:cNvSpPr/>
          <p:nvPr/>
        </p:nvSpPr>
        <p:spPr>
          <a:xfrm flipH="1">
            <a:off x="8070840" y="6614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8" name="Line 48"/>
          <p:cNvSpPr/>
          <p:nvPr/>
        </p:nvSpPr>
        <p:spPr>
          <a:xfrm flipH="1">
            <a:off x="8087040" y="67669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9" name="Line 49"/>
          <p:cNvSpPr/>
          <p:nvPr/>
        </p:nvSpPr>
        <p:spPr>
          <a:xfrm>
            <a:off x="9099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0" name="Line 50"/>
          <p:cNvSpPr/>
          <p:nvPr/>
        </p:nvSpPr>
        <p:spPr>
          <a:xfrm>
            <a:off x="89704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1" name="Line 51"/>
          <p:cNvSpPr/>
          <p:nvPr/>
        </p:nvSpPr>
        <p:spPr>
          <a:xfrm>
            <a:off x="88419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2" name="Line 52"/>
          <p:cNvSpPr/>
          <p:nvPr/>
        </p:nvSpPr>
        <p:spPr>
          <a:xfrm>
            <a:off x="8713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3" name="Line 53"/>
          <p:cNvSpPr/>
          <p:nvPr/>
        </p:nvSpPr>
        <p:spPr>
          <a:xfrm>
            <a:off x="858420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4" name="Line 54"/>
          <p:cNvSpPr/>
          <p:nvPr/>
        </p:nvSpPr>
        <p:spPr>
          <a:xfrm>
            <a:off x="845568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5" name="Line 55"/>
          <p:cNvSpPr/>
          <p:nvPr/>
        </p:nvSpPr>
        <p:spPr>
          <a:xfrm>
            <a:off x="8327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6" name="Line 56"/>
          <p:cNvSpPr/>
          <p:nvPr/>
        </p:nvSpPr>
        <p:spPr>
          <a:xfrm>
            <a:off x="819864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7" name="Line 57"/>
          <p:cNvSpPr/>
          <p:nvPr/>
        </p:nvSpPr>
        <p:spPr>
          <a:xfrm>
            <a:off x="80701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308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8202960" y="5709960"/>
            <a:ext cx="638640" cy="548280"/>
          </a:xfrm>
          <a:prstGeom prst="rect">
            <a:avLst/>
          </a:prstGeom>
          <a:ln>
            <a:noFill/>
          </a:ln>
        </p:spPr>
      </p:pic>
      <p:pic>
        <p:nvPicPr>
          <p:cNvPr id="1309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8620560" y="6157080"/>
            <a:ext cx="638640" cy="548280"/>
          </a:xfrm>
          <a:prstGeom prst="rect">
            <a:avLst/>
          </a:prstGeom>
          <a:ln>
            <a:noFill/>
          </a:ln>
        </p:spPr>
      </p:pic>
      <p:sp>
        <p:nvSpPr>
          <p:cNvPr id="1310" name="Line 58"/>
          <p:cNvSpPr/>
          <p:nvPr/>
        </p:nvSpPr>
        <p:spPr>
          <a:xfrm>
            <a:off x="7301520" y="4823280"/>
            <a:ext cx="1232640" cy="5209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311" name="TextShape 59"/>
          <p:cNvSpPr txBox="1"/>
          <p:nvPr/>
        </p:nvSpPr>
        <p:spPr>
          <a:xfrm>
            <a:off x="8238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312" name="TextShape 60"/>
          <p:cNvSpPr txBox="1"/>
          <p:nvPr/>
        </p:nvSpPr>
        <p:spPr>
          <a:xfrm>
            <a:off x="8238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313" name="Line 61"/>
          <p:cNvSpPr/>
          <p:nvPr/>
        </p:nvSpPr>
        <p:spPr>
          <a:xfrm>
            <a:off x="6255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4" name="Line 62"/>
          <p:cNvSpPr/>
          <p:nvPr/>
        </p:nvSpPr>
        <p:spPr>
          <a:xfrm>
            <a:off x="612612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5" name="Line 63"/>
          <p:cNvSpPr/>
          <p:nvPr/>
        </p:nvSpPr>
        <p:spPr>
          <a:xfrm>
            <a:off x="59979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6" name="Line 64"/>
          <p:cNvSpPr/>
          <p:nvPr/>
        </p:nvSpPr>
        <p:spPr>
          <a:xfrm>
            <a:off x="5869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7" name="Line 65"/>
          <p:cNvSpPr/>
          <p:nvPr/>
        </p:nvSpPr>
        <p:spPr>
          <a:xfrm>
            <a:off x="574056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8" name="Line 66"/>
          <p:cNvSpPr/>
          <p:nvPr/>
        </p:nvSpPr>
        <p:spPr>
          <a:xfrm>
            <a:off x="56120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9" name="Line 67"/>
          <p:cNvSpPr/>
          <p:nvPr/>
        </p:nvSpPr>
        <p:spPr>
          <a:xfrm>
            <a:off x="5483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0" name="Line 68"/>
          <p:cNvSpPr/>
          <p:nvPr/>
        </p:nvSpPr>
        <p:spPr>
          <a:xfrm>
            <a:off x="53542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1" name="Line 69"/>
          <p:cNvSpPr/>
          <p:nvPr/>
        </p:nvSpPr>
        <p:spPr>
          <a:xfrm>
            <a:off x="52261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2" name="Line 70"/>
          <p:cNvSpPr/>
          <p:nvPr/>
        </p:nvSpPr>
        <p:spPr>
          <a:xfrm flipH="1">
            <a:off x="5146200" y="58525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3" name="Line 71"/>
          <p:cNvSpPr/>
          <p:nvPr/>
        </p:nvSpPr>
        <p:spPr>
          <a:xfrm flipH="1">
            <a:off x="5162400" y="60051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4" name="Line 72"/>
          <p:cNvSpPr/>
          <p:nvPr/>
        </p:nvSpPr>
        <p:spPr>
          <a:xfrm flipH="1">
            <a:off x="5178600" y="615708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5" name="Line 73"/>
          <p:cNvSpPr/>
          <p:nvPr/>
        </p:nvSpPr>
        <p:spPr>
          <a:xfrm>
            <a:off x="5195160" y="630972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6" name="Line 74"/>
          <p:cNvSpPr/>
          <p:nvPr/>
        </p:nvSpPr>
        <p:spPr>
          <a:xfrm flipH="1">
            <a:off x="5211360" y="64623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7" name="Line 75"/>
          <p:cNvSpPr/>
          <p:nvPr/>
        </p:nvSpPr>
        <p:spPr>
          <a:xfrm flipH="1">
            <a:off x="5227200" y="6614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8" name="Line 76"/>
          <p:cNvSpPr/>
          <p:nvPr/>
        </p:nvSpPr>
        <p:spPr>
          <a:xfrm flipH="1">
            <a:off x="5243400" y="67669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9" name="Line 77"/>
          <p:cNvSpPr/>
          <p:nvPr/>
        </p:nvSpPr>
        <p:spPr>
          <a:xfrm>
            <a:off x="6255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0" name="Line 78"/>
          <p:cNvSpPr/>
          <p:nvPr/>
        </p:nvSpPr>
        <p:spPr>
          <a:xfrm>
            <a:off x="612612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1" name="Line 79"/>
          <p:cNvSpPr/>
          <p:nvPr/>
        </p:nvSpPr>
        <p:spPr>
          <a:xfrm>
            <a:off x="59979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2" name="Line 80"/>
          <p:cNvSpPr/>
          <p:nvPr/>
        </p:nvSpPr>
        <p:spPr>
          <a:xfrm>
            <a:off x="5869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3" name="Line 81"/>
          <p:cNvSpPr/>
          <p:nvPr/>
        </p:nvSpPr>
        <p:spPr>
          <a:xfrm>
            <a:off x="574056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4" name="Line 82"/>
          <p:cNvSpPr/>
          <p:nvPr/>
        </p:nvSpPr>
        <p:spPr>
          <a:xfrm>
            <a:off x="56120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5" name="Line 83"/>
          <p:cNvSpPr/>
          <p:nvPr/>
        </p:nvSpPr>
        <p:spPr>
          <a:xfrm>
            <a:off x="5483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6" name="Line 84"/>
          <p:cNvSpPr/>
          <p:nvPr/>
        </p:nvSpPr>
        <p:spPr>
          <a:xfrm>
            <a:off x="53542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7" name="Line 85"/>
          <p:cNvSpPr/>
          <p:nvPr/>
        </p:nvSpPr>
        <p:spPr>
          <a:xfrm>
            <a:off x="52261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338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359320" y="5709960"/>
            <a:ext cx="638640" cy="548280"/>
          </a:xfrm>
          <a:prstGeom prst="rect">
            <a:avLst/>
          </a:prstGeom>
          <a:ln>
            <a:noFill/>
          </a:ln>
        </p:spPr>
      </p:pic>
      <p:pic>
        <p:nvPicPr>
          <p:cNvPr id="1339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5776200" y="6157080"/>
            <a:ext cx="638640" cy="548280"/>
          </a:xfrm>
          <a:prstGeom prst="rect">
            <a:avLst/>
          </a:prstGeom>
          <a:ln>
            <a:noFill/>
          </a:ln>
        </p:spPr>
      </p:pic>
      <p:sp>
        <p:nvSpPr>
          <p:cNvPr id="1340" name="Line 86"/>
          <p:cNvSpPr/>
          <p:nvPr/>
        </p:nvSpPr>
        <p:spPr>
          <a:xfrm flipH="1">
            <a:off x="5685120" y="4810320"/>
            <a:ext cx="1245240" cy="533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341" name="TextShape 87"/>
          <p:cNvSpPr txBox="1"/>
          <p:nvPr/>
        </p:nvSpPr>
        <p:spPr>
          <a:xfrm>
            <a:off x="5394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342" name="TextShape 88"/>
          <p:cNvSpPr txBox="1"/>
          <p:nvPr/>
        </p:nvSpPr>
        <p:spPr>
          <a:xfrm>
            <a:off x="5394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343" name="CustomShape 89"/>
          <p:cNvSpPr/>
          <p:nvPr/>
        </p:nvSpPr>
        <p:spPr>
          <a:xfrm>
            <a:off x="6930360" y="1744560"/>
            <a:ext cx="689400" cy="663840"/>
          </a:xfrm>
          <a:prstGeom prst="wedgeRectCallout">
            <a:avLst>
              <a:gd name="adj1" fmla="val 21509"/>
              <a:gd name="adj2" fmla="val 1468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344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6983280" y="1818000"/>
            <a:ext cx="517680" cy="524520"/>
          </a:xfrm>
          <a:prstGeom prst="rect">
            <a:avLst/>
          </a:prstGeom>
          <a:ln>
            <a:noFill/>
          </a:ln>
        </p:spPr>
      </p:pic>
      <p:sp>
        <p:nvSpPr>
          <p:cNvPr id="1345" name="Line 90"/>
          <p:cNvSpPr/>
          <p:nvPr/>
        </p:nvSpPr>
        <p:spPr>
          <a:xfrm flipV="1">
            <a:off x="7129080" y="3331440"/>
            <a:ext cx="0" cy="112104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346" name="Line 91"/>
          <p:cNvSpPr/>
          <p:nvPr/>
        </p:nvSpPr>
        <p:spPr>
          <a:xfrm flipV="1">
            <a:off x="7132680" y="3368160"/>
            <a:ext cx="3960" cy="570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347" name="Line 92"/>
          <p:cNvSpPr/>
          <p:nvPr/>
        </p:nvSpPr>
        <p:spPr>
          <a:xfrm>
            <a:off x="7123320" y="4775760"/>
            <a:ext cx="720" cy="5317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348" name="TextShape 93"/>
          <p:cNvSpPr txBox="1"/>
          <p:nvPr/>
        </p:nvSpPr>
        <p:spPr>
          <a:xfrm>
            <a:off x="6798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349" name="CustomShape 94"/>
          <p:cNvSpPr/>
          <p:nvPr/>
        </p:nvSpPr>
        <p:spPr>
          <a:xfrm>
            <a:off x="6608160" y="4151160"/>
            <a:ext cx="105012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Submit</a:t>
            </a:r>
            <a:endParaRPr/>
          </a:p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sp>
        <p:nvSpPr>
          <p:cNvPr id="1350" name="CustomShape 95"/>
          <p:cNvSpPr/>
          <p:nvPr/>
        </p:nvSpPr>
        <p:spPr>
          <a:xfrm>
            <a:off x="425520" y="1744200"/>
            <a:ext cx="4485600" cy="573840"/>
          </a:xfrm>
          <a:prstGeom prst="wedgeRectCallout">
            <a:avLst>
              <a:gd name="adj1" fmla="val 27276"/>
              <a:gd name="adj2" fmla="val 12431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351" name="TextShape 96"/>
          <p:cNvSpPr txBox="1"/>
          <p:nvPr/>
        </p:nvSpPr>
        <p:spPr>
          <a:xfrm>
            <a:off x="432360" y="1823760"/>
            <a:ext cx="435060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00"/>
                </a:solidFill>
                <a:latin typeface="Arial"/>
              </a:rPr>
              <a:t>$ submit -p @@Vin=1-5 ./sim1.py --Vin @@Vin</a:t>
            </a:r>
            <a:endParaRPr/>
          </a:p>
        </p:txBody>
      </p:sp>
      <p:sp>
        <p:nvSpPr>
          <p:cNvPr id="1352" name="CustomShape 97"/>
          <p:cNvSpPr/>
          <p:nvPr/>
        </p:nvSpPr>
        <p:spPr>
          <a:xfrm flipH="1">
            <a:off x="503640" y="2822040"/>
            <a:ext cx="3729600" cy="3830400"/>
          </a:xfrm>
          <a:prstGeom prst="wedgeRectCallout">
            <a:avLst>
              <a:gd name="adj1" fmla="val -11309"/>
              <a:gd name="adj2" fmla="val 868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353" name="CustomShape 98"/>
          <p:cNvSpPr/>
          <p:nvPr/>
        </p:nvSpPr>
        <p:spPr>
          <a:xfrm>
            <a:off x="1840680" y="5707440"/>
            <a:ext cx="1463400" cy="78048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gather</a:t>
            </a:r>
            <a:endParaRPr/>
          </a:p>
        </p:txBody>
      </p:sp>
      <p:sp>
        <p:nvSpPr>
          <p:cNvPr id="1354" name="CustomShape 99"/>
          <p:cNvSpPr/>
          <p:nvPr/>
        </p:nvSpPr>
        <p:spPr>
          <a:xfrm>
            <a:off x="1162440" y="4572720"/>
            <a:ext cx="705600" cy="504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Vin=1</a:t>
            </a:r>
            <a:endParaRPr/>
          </a:p>
        </p:txBody>
      </p:sp>
      <p:sp>
        <p:nvSpPr>
          <p:cNvPr id="1355" name="Line 100"/>
          <p:cNvSpPr/>
          <p:nvPr/>
        </p:nvSpPr>
        <p:spPr>
          <a:xfrm>
            <a:off x="1565640" y="5130000"/>
            <a:ext cx="504000" cy="5515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56" name="Line 101"/>
          <p:cNvSpPr/>
          <p:nvPr/>
        </p:nvSpPr>
        <p:spPr>
          <a:xfrm>
            <a:off x="2271240" y="5130000"/>
            <a:ext cx="302400" cy="5515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57" name="Line 102"/>
          <p:cNvSpPr/>
          <p:nvPr/>
        </p:nvSpPr>
        <p:spPr>
          <a:xfrm flipH="1">
            <a:off x="2271240" y="3867120"/>
            <a:ext cx="302400" cy="6048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58" name="Line 103"/>
          <p:cNvSpPr/>
          <p:nvPr/>
        </p:nvSpPr>
        <p:spPr>
          <a:xfrm flipH="1">
            <a:off x="2876040" y="5076720"/>
            <a:ext cx="705600" cy="6048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59" name="CustomShape 104"/>
          <p:cNvSpPr/>
          <p:nvPr/>
        </p:nvSpPr>
        <p:spPr>
          <a:xfrm>
            <a:off x="1968840" y="4572720"/>
            <a:ext cx="705600" cy="504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Vin=2</a:t>
            </a:r>
            <a:endParaRPr/>
          </a:p>
        </p:txBody>
      </p:sp>
      <p:sp>
        <p:nvSpPr>
          <p:cNvPr id="1360" name="CustomShape 105"/>
          <p:cNvSpPr/>
          <p:nvPr/>
        </p:nvSpPr>
        <p:spPr>
          <a:xfrm>
            <a:off x="3279240" y="4572720"/>
            <a:ext cx="705600" cy="504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Vin=5</a:t>
            </a:r>
            <a:endParaRPr/>
          </a:p>
        </p:txBody>
      </p:sp>
      <p:sp>
        <p:nvSpPr>
          <p:cNvPr id="1361" name="TextShape 106"/>
          <p:cNvSpPr txBox="1"/>
          <p:nvPr/>
        </p:nvSpPr>
        <p:spPr>
          <a:xfrm>
            <a:off x="2696040" y="4496400"/>
            <a:ext cx="572400" cy="6368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3200">
                <a:latin typeface="Arial"/>
              </a:rPr>
              <a:t>...</a:t>
            </a:r>
            <a:endParaRPr/>
          </a:p>
        </p:txBody>
      </p:sp>
      <p:sp>
        <p:nvSpPr>
          <p:cNvPr id="1362" name="Line 107"/>
          <p:cNvSpPr/>
          <p:nvPr/>
        </p:nvSpPr>
        <p:spPr>
          <a:xfrm>
            <a:off x="2976840" y="3867120"/>
            <a:ext cx="643680" cy="5947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63" name="Line 108"/>
          <p:cNvSpPr/>
          <p:nvPr/>
        </p:nvSpPr>
        <p:spPr>
          <a:xfrm flipH="1">
            <a:off x="1517400" y="3867120"/>
            <a:ext cx="552240" cy="5947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64" name="CustomShape 109"/>
          <p:cNvSpPr/>
          <p:nvPr/>
        </p:nvSpPr>
        <p:spPr>
          <a:xfrm>
            <a:off x="1840680" y="3008880"/>
            <a:ext cx="1463400" cy="78048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scatter</a:t>
            </a:r>
            <a:endParaRPr/>
          </a:p>
        </p:txBody>
      </p:sp>
      <p:pic>
        <p:nvPicPr>
          <p:cNvPr id="1365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604800" y="2923200"/>
            <a:ext cx="907200" cy="80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4" dur="indefinite" restart="never" nodeType="tmRoot">
          <p:childTnLst>
            <p:seq>
              <p:cTn id="6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57800" y="1073160"/>
            <a:ext cx="2482200" cy="1455120"/>
          </a:xfrm>
          <a:prstGeom prst="rect">
            <a:avLst/>
          </a:prstGeom>
          <a:ln>
            <a:noFill/>
          </a:ln>
        </p:spPr>
      </p:pic>
      <p:pic>
        <p:nvPicPr>
          <p:cNvPr id="136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57440" y="2625480"/>
            <a:ext cx="2482560" cy="1478520"/>
          </a:xfrm>
          <a:prstGeom prst="rect">
            <a:avLst/>
          </a:prstGeom>
          <a:ln>
            <a:noFill/>
          </a:ln>
        </p:spPr>
      </p:pic>
      <p:pic>
        <p:nvPicPr>
          <p:cNvPr id="136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57800" y="4208760"/>
            <a:ext cx="2482560" cy="1478520"/>
          </a:xfrm>
          <a:prstGeom prst="rect">
            <a:avLst/>
          </a:prstGeom>
          <a:ln>
            <a:noFill/>
          </a:ln>
        </p:spPr>
      </p:pic>
      <p:sp>
        <p:nvSpPr>
          <p:cNvPr id="1369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… </a:t>
            </a:r>
            <a:r>
              <a:rPr lang="en-US" sz="3200">
                <a:latin typeface="Arial"/>
              </a:rPr>
              <a:t>or write your own workflow</a:t>
            </a:r>
            <a:endParaRPr/>
          </a:p>
        </p:txBody>
      </p:sp>
      <p:pic>
        <p:nvPicPr>
          <p:cNvPr id="137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217840" y="1231200"/>
            <a:ext cx="4140000" cy="5986440"/>
          </a:xfrm>
          <a:prstGeom prst="rect">
            <a:avLst/>
          </a:prstGeom>
          <a:ln>
            <a:noFill/>
          </a:ln>
        </p:spPr>
      </p:pic>
      <p:sp>
        <p:nvSpPr>
          <p:cNvPr id="1371" name="Line 2"/>
          <p:cNvSpPr/>
          <p:nvPr/>
        </p:nvSpPr>
        <p:spPr>
          <a:xfrm flipH="1" flipV="1">
            <a:off x="2923200" y="1914840"/>
            <a:ext cx="2769840" cy="182736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372" name="Line 3"/>
          <p:cNvSpPr/>
          <p:nvPr/>
        </p:nvSpPr>
        <p:spPr>
          <a:xfrm flipH="1" flipV="1">
            <a:off x="3024000" y="3326400"/>
            <a:ext cx="3498120" cy="229428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373" name="Line 4"/>
          <p:cNvSpPr/>
          <p:nvPr/>
        </p:nvSpPr>
        <p:spPr>
          <a:xfrm flipH="1" flipV="1">
            <a:off x="3024000" y="5241600"/>
            <a:ext cx="4838400" cy="8064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374" name="TextShape 5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</p:spTree>
  </p:cSld>
  <p:timing>
    <p:tnLst>
      <p:par>
        <p:cTn id="66" dur="indefinite" restart="never" nodeType="tmRoot">
          <p:childTnLst>
            <p:seq>
              <p:cTn id="6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TextShape 1"/>
          <p:cNvSpPr txBox="1"/>
          <p:nvPr/>
        </p:nvSpPr>
        <p:spPr>
          <a:xfrm>
            <a:off x="504720" y="28584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Productivity in the Workspace</a:t>
            </a:r>
            <a:endParaRPr/>
          </a:p>
        </p:txBody>
      </p:sp>
      <p:sp>
        <p:nvSpPr>
          <p:cNvPr id="1376" name="CustomShape 2"/>
          <p:cNvSpPr/>
          <p:nvPr/>
        </p:nvSpPr>
        <p:spPr>
          <a:xfrm>
            <a:off x="2955600" y="1990800"/>
            <a:ext cx="3079440" cy="495864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path path="circle"/>
          </a:gradFill>
          <a:ln>
            <a:noFill/>
          </a:ln>
        </p:spPr>
      </p:sp>
      <p:sp>
        <p:nvSpPr>
          <p:cNvPr id="1377" name="TextShape 3"/>
          <p:cNvSpPr txBox="1"/>
          <p:nvPr/>
        </p:nvSpPr>
        <p:spPr>
          <a:xfrm>
            <a:off x="2949120" y="1800360"/>
            <a:ext cx="30535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Pegasus Workflows</a:t>
            </a:r>
            <a:endParaRPr/>
          </a:p>
        </p:txBody>
      </p:sp>
      <p:sp>
        <p:nvSpPr>
          <p:cNvPr id="1378" name="Line 4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79" name="Line 5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0" name="Line 6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1" name="Line 7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2" name="Line 8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3" name="Line 9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4" name="Line 10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5" name="Line 11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6" name="Line 12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7" name="Line 13"/>
          <p:cNvSpPr/>
          <p:nvPr/>
        </p:nvSpPr>
        <p:spPr>
          <a:xfrm flipH="1">
            <a:off x="494208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8" name="Line 14"/>
          <p:cNvSpPr/>
          <p:nvPr/>
        </p:nvSpPr>
        <p:spPr>
          <a:xfrm flipH="1">
            <a:off x="494784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9" name="Line 15"/>
          <p:cNvSpPr/>
          <p:nvPr/>
        </p:nvSpPr>
        <p:spPr>
          <a:xfrm flipH="1">
            <a:off x="495324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0" name="Line 16"/>
          <p:cNvSpPr/>
          <p:nvPr/>
        </p:nvSpPr>
        <p:spPr>
          <a:xfrm>
            <a:off x="495900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1" name="Line 17"/>
          <p:cNvSpPr/>
          <p:nvPr/>
        </p:nvSpPr>
        <p:spPr>
          <a:xfrm flipH="1">
            <a:off x="496440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2" name="Line 18"/>
          <p:cNvSpPr/>
          <p:nvPr/>
        </p:nvSpPr>
        <p:spPr>
          <a:xfrm flipH="1">
            <a:off x="496980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3" name="Line 19"/>
          <p:cNvSpPr/>
          <p:nvPr/>
        </p:nvSpPr>
        <p:spPr>
          <a:xfrm flipH="1">
            <a:off x="49755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4" name="Line 20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5" name="Line 21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6" name="Line 22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7" name="Line 23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8" name="Line 24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9" name="Line 25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00" name="Line 26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01" name="Line 27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02" name="Line 28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40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15160" y="4128840"/>
            <a:ext cx="217800" cy="164160"/>
          </a:xfrm>
          <a:prstGeom prst="rect">
            <a:avLst/>
          </a:prstGeom>
          <a:ln>
            <a:noFill/>
          </a:ln>
        </p:spPr>
      </p:pic>
      <p:pic>
        <p:nvPicPr>
          <p:cNvPr id="140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15736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405" name="TextShape 29"/>
          <p:cNvSpPr txBox="1"/>
          <p:nvPr/>
        </p:nvSpPr>
        <p:spPr>
          <a:xfrm>
            <a:off x="4393080" y="2697480"/>
            <a:ext cx="144108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HUBzero Infrastructure</a:t>
            </a:r>
            <a:endParaRPr/>
          </a:p>
        </p:txBody>
      </p:sp>
      <p:pic>
        <p:nvPicPr>
          <p:cNvPr id="140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358240" y="2874960"/>
            <a:ext cx="483480" cy="446040"/>
          </a:xfrm>
          <a:prstGeom prst="rect">
            <a:avLst/>
          </a:prstGeom>
          <a:ln>
            <a:noFill/>
          </a:ln>
        </p:spPr>
      </p:pic>
      <p:pic>
        <p:nvPicPr>
          <p:cNvPr id="1407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538520" y="2880720"/>
            <a:ext cx="768960" cy="511560"/>
          </a:xfrm>
          <a:prstGeom prst="rect">
            <a:avLst/>
          </a:prstGeom>
          <a:ln>
            <a:noFill/>
          </a:ln>
        </p:spPr>
      </p:pic>
      <p:sp>
        <p:nvSpPr>
          <p:cNvPr id="1408" name="TextShape 30"/>
          <p:cNvSpPr txBox="1"/>
          <p:nvPr/>
        </p:nvSpPr>
        <p:spPr>
          <a:xfrm>
            <a:off x="5263200" y="3349440"/>
            <a:ext cx="822600" cy="4939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900">
                <a:latin typeface="Arial"/>
              </a:rPr>
              <a:t>Tool Session</a:t>
            </a:r>
            <a:endParaRPr/>
          </a:p>
          <a:p>
            <a:pPr algn="ctr"/>
            <a:r>
              <a:rPr b="1" lang="en-US" sz="900">
                <a:latin typeface="Arial"/>
              </a:rPr>
              <a:t>Containers</a:t>
            </a:r>
            <a:endParaRPr/>
          </a:p>
        </p:txBody>
      </p:sp>
      <p:sp>
        <p:nvSpPr>
          <p:cNvPr id="1409" name="Line 31"/>
          <p:cNvSpPr/>
          <p:nvPr/>
        </p:nvSpPr>
        <p:spPr>
          <a:xfrm>
            <a:off x="4926600" y="3039480"/>
            <a:ext cx="22716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410" name="Line 32"/>
          <p:cNvSpPr/>
          <p:nvPr/>
        </p:nvSpPr>
        <p:spPr>
          <a:xfrm flipV="1">
            <a:off x="5140080" y="3039480"/>
            <a:ext cx="0" cy="3996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411" name="Line 33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2" name="Line 34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3" name="Line 35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4" name="Line 36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5" name="Line 37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6" name="Line 38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7" name="Line 39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8" name="Line 40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9" name="Line 41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0" name="Line 42"/>
          <p:cNvSpPr/>
          <p:nvPr/>
        </p:nvSpPr>
        <p:spPr>
          <a:xfrm flipH="1">
            <a:off x="543420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1" name="Line 43"/>
          <p:cNvSpPr/>
          <p:nvPr/>
        </p:nvSpPr>
        <p:spPr>
          <a:xfrm flipH="1">
            <a:off x="543960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2" name="Line 44"/>
          <p:cNvSpPr/>
          <p:nvPr/>
        </p:nvSpPr>
        <p:spPr>
          <a:xfrm flipH="1">
            <a:off x="544536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3" name="Line 45"/>
          <p:cNvSpPr/>
          <p:nvPr/>
        </p:nvSpPr>
        <p:spPr>
          <a:xfrm>
            <a:off x="545076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4" name="Line 46"/>
          <p:cNvSpPr/>
          <p:nvPr/>
        </p:nvSpPr>
        <p:spPr>
          <a:xfrm flipH="1">
            <a:off x="545616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5" name="Line 47"/>
          <p:cNvSpPr/>
          <p:nvPr/>
        </p:nvSpPr>
        <p:spPr>
          <a:xfrm flipH="1">
            <a:off x="546156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6" name="Line 48"/>
          <p:cNvSpPr/>
          <p:nvPr/>
        </p:nvSpPr>
        <p:spPr>
          <a:xfrm flipH="1">
            <a:off x="54669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7" name="Line 49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8" name="Line 50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9" name="Line 51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30" name="Line 52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31" name="Line 53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32" name="Line 54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33" name="Line 55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34" name="Line 56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35" name="Line 57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436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06560" y="4128840"/>
            <a:ext cx="218520" cy="164160"/>
          </a:xfrm>
          <a:prstGeom prst="rect">
            <a:avLst/>
          </a:prstGeom>
          <a:ln>
            <a:noFill/>
          </a:ln>
        </p:spPr>
      </p:pic>
      <p:pic>
        <p:nvPicPr>
          <p:cNvPr id="1437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564948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438" name="Line 58"/>
          <p:cNvSpPr/>
          <p:nvPr/>
        </p:nvSpPr>
        <p:spPr>
          <a:xfrm>
            <a:off x="5198760" y="3863520"/>
            <a:ext cx="420840" cy="155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439" name="TextShape 59"/>
          <p:cNvSpPr txBox="1"/>
          <p:nvPr/>
        </p:nvSpPr>
        <p:spPr>
          <a:xfrm>
            <a:off x="544392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440" name="Line 60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1" name="Line 61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2" name="Line 62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3" name="Line 63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4" name="Line 64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5" name="Line 65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6" name="Line 66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7" name="Line 67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8" name="Line 68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9" name="Line 69"/>
          <p:cNvSpPr/>
          <p:nvPr/>
        </p:nvSpPr>
        <p:spPr>
          <a:xfrm flipH="1">
            <a:off x="446256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0" name="Line 70"/>
          <p:cNvSpPr/>
          <p:nvPr/>
        </p:nvSpPr>
        <p:spPr>
          <a:xfrm flipH="1">
            <a:off x="446796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1" name="Line 71"/>
          <p:cNvSpPr/>
          <p:nvPr/>
        </p:nvSpPr>
        <p:spPr>
          <a:xfrm flipH="1">
            <a:off x="447372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2" name="Line 72"/>
          <p:cNvSpPr/>
          <p:nvPr/>
        </p:nvSpPr>
        <p:spPr>
          <a:xfrm>
            <a:off x="447912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3" name="Line 73"/>
          <p:cNvSpPr/>
          <p:nvPr/>
        </p:nvSpPr>
        <p:spPr>
          <a:xfrm flipH="1">
            <a:off x="448452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4" name="Line 74"/>
          <p:cNvSpPr/>
          <p:nvPr/>
        </p:nvSpPr>
        <p:spPr>
          <a:xfrm flipH="1">
            <a:off x="449028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5" name="Line 75"/>
          <p:cNvSpPr/>
          <p:nvPr/>
        </p:nvSpPr>
        <p:spPr>
          <a:xfrm flipH="1">
            <a:off x="449568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6" name="Line 76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7" name="Line 77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8" name="Line 78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9" name="Line 79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60" name="Line 80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61" name="Line 81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62" name="Line 82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63" name="Line 83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64" name="Line 84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465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535280" y="4128840"/>
            <a:ext cx="218160" cy="164160"/>
          </a:xfrm>
          <a:prstGeom prst="rect">
            <a:avLst/>
          </a:prstGeom>
          <a:ln>
            <a:noFill/>
          </a:ln>
        </p:spPr>
      </p:pic>
      <p:pic>
        <p:nvPicPr>
          <p:cNvPr id="1466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467784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467" name="Line 85"/>
          <p:cNvSpPr/>
          <p:nvPr/>
        </p:nvSpPr>
        <p:spPr>
          <a:xfrm flipH="1">
            <a:off x="4646520" y="3859560"/>
            <a:ext cx="425520" cy="1594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468" name="TextShape 86"/>
          <p:cNvSpPr txBox="1"/>
          <p:nvPr/>
        </p:nvSpPr>
        <p:spPr>
          <a:xfrm>
            <a:off x="449100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469" name="CustomShape 87"/>
          <p:cNvSpPr/>
          <p:nvPr/>
        </p:nvSpPr>
        <p:spPr>
          <a:xfrm flipH="1">
            <a:off x="5176080" y="2945520"/>
            <a:ext cx="140760" cy="166320"/>
          </a:xfrm>
          <a:prstGeom prst="wedgeRectCallout">
            <a:avLst>
              <a:gd name="adj1" fmla="val 38791"/>
              <a:gd name="adj2" fmla="val 1343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470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202360" y="2963520"/>
            <a:ext cx="105840" cy="131760"/>
          </a:xfrm>
          <a:prstGeom prst="rect">
            <a:avLst/>
          </a:prstGeom>
          <a:ln>
            <a:noFill/>
          </a:ln>
        </p:spPr>
      </p:pic>
      <p:sp>
        <p:nvSpPr>
          <p:cNvPr id="1471" name="Line 88"/>
          <p:cNvSpPr/>
          <p:nvPr/>
        </p:nvSpPr>
        <p:spPr>
          <a:xfrm flipV="1">
            <a:off x="5140080" y="3417480"/>
            <a:ext cx="0" cy="3351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472" name="Line 89"/>
          <p:cNvSpPr/>
          <p:nvPr/>
        </p:nvSpPr>
        <p:spPr>
          <a:xfrm flipH="1" flipV="1">
            <a:off x="5140080" y="3262680"/>
            <a:ext cx="1080" cy="336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473" name="Line 90"/>
          <p:cNvSpPr/>
          <p:nvPr/>
        </p:nvSpPr>
        <p:spPr>
          <a:xfrm>
            <a:off x="5137920" y="3849480"/>
            <a:ext cx="360" cy="1591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474" name="TextShape 91"/>
          <p:cNvSpPr txBox="1"/>
          <p:nvPr/>
        </p:nvSpPr>
        <p:spPr>
          <a:xfrm>
            <a:off x="495216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475" name="CustomShape 92"/>
          <p:cNvSpPr/>
          <p:nvPr/>
        </p:nvSpPr>
        <p:spPr>
          <a:xfrm>
            <a:off x="4961880" y="3662640"/>
            <a:ext cx="358560" cy="1641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 sz="700">
                <a:latin typeface="Arial"/>
              </a:rPr>
              <a:t>Submit</a:t>
            </a:r>
            <a:endParaRPr/>
          </a:p>
          <a:p>
            <a:pPr algn="ctr"/>
            <a:r>
              <a:rPr lang="en-US" sz="700">
                <a:latin typeface="Arial"/>
              </a:rPr>
              <a:t>Proxy</a:t>
            </a:r>
            <a:endParaRPr/>
          </a:p>
        </p:txBody>
      </p:sp>
      <p:sp>
        <p:nvSpPr>
          <p:cNvPr id="1476" name="CustomShape 93"/>
          <p:cNvSpPr/>
          <p:nvPr/>
        </p:nvSpPr>
        <p:spPr>
          <a:xfrm flipH="1">
            <a:off x="3116520" y="2566440"/>
            <a:ext cx="1055160" cy="4075560"/>
          </a:xfrm>
          <a:prstGeom prst="wedgeRectCallout">
            <a:avLst>
              <a:gd name="adj1" fmla="val -9289"/>
              <a:gd name="adj2" fmla="val 856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477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3192120" y="3534120"/>
            <a:ext cx="894240" cy="725760"/>
          </a:xfrm>
          <a:prstGeom prst="rect">
            <a:avLst/>
          </a:prstGeom>
          <a:ln>
            <a:noFill/>
          </a:ln>
        </p:spPr>
      </p:pic>
      <p:sp>
        <p:nvSpPr>
          <p:cNvPr id="1478" name="Line 94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79" name="Line 95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0" name="Line 96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1" name="Line 97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2" name="Line 98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3" name="Line 99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4" name="Line 100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5" name="Line 101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6" name="Line 102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7" name="Line 103"/>
          <p:cNvSpPr/>
          <p:nvPr/>
        </p:nvSpPr>
        <p:spPr>
          <a:xfrm flipH="1">
            <a:off x="3171960" y="588240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8" name="Line 104"/>
          <p:cNvSpPr/>
          <p:nvPr/>
        </p:nvSpPr>
        <p:spPr>
          <a:xfrm flipH="1">
            <a:off x="3183480" y="598464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9" name="Line 105"/>
          <p:cNvSpPr/>
          <p:nvPr/>
        </p:nvSpPr>
        <p:spPr>
          <a:xfrm flipH="1">
            <a:off x="3194640" y="608652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0" name="Line 106"/>
          <p:cNvSpPr/>
          <p:nvPr/>
        </p:nvSpPr>
        <p:spPr>
          <a:xfrm>
            <a:off x="3206160" y="618876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1" name="Line 107"/>
          <p:cNvSpPr/>
          <p:nvPr/>
        </p:nvSpPr>
        <p:spPr>
          <a:xfrm flipH="1">
            <a:off x="3217320" y="629100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2" name="Line 108"/>
          <p:cNvSpPr/>
          <p:nvPr/>
        </p:nvSpPr>
        <p:spPr>
          <a:xfrm flipH="1">
            <a:off x="3228480" y="63928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3" name="Line 109"/>
          <p:cNvSpPr/>
          <p:nvPr/>
        </p:nvSpPr>
        <p:spPr>
          <a:xfrm flipH="1">
            <a:off x="3240000" y="64954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4" name="Line 110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5" name="Line 111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6" name="Line 112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7" name="Line 113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8" name="Line 114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9" name="Line 115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0" name="Line 116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1" name="Line 117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2" name="Line 118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503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3320640" y="5786640"/>
            <a:ext cx="445680" cy="367920"/>
          </a:xfrm>
          <a:prstGeom prst="rect">
            <a:avLst/>
          </a:prstGeom>
          <a:ln>
            <a:noFill/>
          </a:ln>
        </p:spPr>
      </p:pic>
      <p:sp>
        <p:nvSpPr>
          <p:cNvPr id="1504" name="TextShape 119"/>
          <p:cNvSpPr txBox="1"/>
          <p:nvPr/>
        </p:nvSpPr>
        <p:spPr>
          <a:xfrm>
            <a:off x="3309480" y="550548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505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3611880" y="6086160"/>
            <a:ext cx="445680" cy="367560"/>
          </a:xfrm>
          <a:prstGeom prst="rect">
            <a:avLst/>
          </a:prstGeom>
          <a:ln>
            <a:noFill/>
          </a:ln>
        </p:spPr>
      </p:pic>
      <p:sp>
        <p:nvSpPr>
          <p:cNvPr id="1506" name="CustomShape 120"/>
          <p:cNvSpPr/>
          <p:nvPr/>
        </p:nvSpPr>
        <p:spPr>
          <a:xfrm>
            <a:off x="3455280" y="28598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507" name="Line 121"/>
          <p:cNvSpPr/>
          <p:nvPr/>
        </p:nvSpPr>
        <p:spPr>
          <a:xfrm>
            <a:off x="3508200" y="29109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08" name="Line 122"/>
          <p:cNvSpPr/>
          <p:nvPr/>
        </p:nvSpPr>
        <p:spPr>
          <a:xfrm>
            <a:off x="3508200" y="29617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09" name="Line 123"/>
          <p:cNvSpPr/>
          <p:nvPr/>
        </p:nvSpPr>
        <p:spPr>
          <a:xfrm>
            <a:off x="3508200" y="30132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10" name="Line 124"/>
          <p:cNvSpPr/>
          <p:nvPr/>
        </p:nvSpPr>
        <p:spPr>
          <a:xfrm>
            <a:off x="3508200" y="30643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11" name="Line 125"/>
          <p:cNvSpPr/>
          <p:nvPr/>
        </p:nvSpPr>
        <p:spPr>
          <a:xfrm>
            <a:off x="3508200" y="31150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12" name="TextShape 126"/>
          <p:cNvSpPr txBox="1"/>
          <p:nvPr/>
        </p:nvSpPr>
        <p:spPr>
          <a:xfrm>
            <a:off x="3287520" y="2566440"/>
            <a:ext cx="703440" cy="3769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>
                <a:latin typeface="Arial"/>
              </a:rPr>
              <a:t>DAX</a:t>
            </a:r>
            <a:endParaRPr/>
          </a:p>
        </p:txBody>
      </p:sp>
      <p:sp>
        <p:nvSpPr>
          <p:cNvPr id="1513" name="Line 127"/>
          <p:cNvSpPr/>
          <p:nvPr/>
        </p:nvSpPr>
        <p:spPr>
          <a:xfrm>
            <a:off x="3635280" y="3268440"/>
            <a:ext cx="0" cy="3391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514" name="Line 128"/>
          <p:cNvSpPr/>
          <p:nvPr/>
        </p:nvSpPr>
        <p:spPr>
          <a:xfrm>
            <a:off x="3636360" y="522792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515" name="CustomShape 129"/>
          <p:cNvSpPr/>
          <p:nvPr/>
        </p:nvSpPr>
        <p:spPr>
          <a:xfrm>
            <a:off x="3455280" y="47912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516" name="Line 130"/>
          <p:cNvSpPr/>
          <p:nvPr/>
        </p:nvSpPr>
        <p:spPr>
          <a:xfrm>
            <a:off x="3508200" y="48423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17" name="Line 131"/>
          <p:cNvSpPr/>
          <p:nvPr/>
        </p:nvSpPr>
        <p:spPr>
          <a:xfrm>
            <a:off x="3508200" y="48931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18" name="Line 132"/>
          <p:cNvSpPr/>
          <p:nvPr/>
        </p:nvSpPr>
        <p:spPr>
          <a:xfrm>
            <a:off x="3508200" y="49446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19" name="Line 133"/>
          <p:cNvSpPr/>
          <p:nvPr/>
        </p:nvSpPr>
        <p:spPr>
          <a:xfrm>
            <a:off x="3508200" y="49957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20" name="Line 134"/>
          <p:cNvSpPr/>
          <p:nvPr/>
        </p:nvSpPr>
        <p:spPr>
          <a:xfrm>
            <a:off x="3508200" y="50464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21" name="TextShape 135"/>
          <p:cNvSpPr txBox="1"/>
          <p:nvPr/>
        </p:nvSpPr>
        <p:spPr>
          <a:xfrm>
            <a:off x="3336840" y="4523040"/>
            <a:ext cx="633240" cy="3265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latin typeface="Arial"/>
              </a:rPr>
              <a:t>DAG</a:t>
            </a:r>
            <a:endParaRPr/>
          </a:p>
        </p:txBody>
      </p:sp>
      <p:sp>
        <p:nvSpPr>
          <p:cNvPr id="1522" name="Line 136"/>
          <p:cNvSpPr/>
          <p:nvPr/>
        </p:nvSpPr>
        <p:spPr>
          <a:xfrm>
            <a:off x="3637800" y="422676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523" name="TextShape 137"/>
          <p:cNvSpPr txBox="1"/>
          <p:nvPr/>
        </p:nvSpPr>
        <p:spPr>
          <a:xfrm>
            <a:off x="846720" y="1800720"/>
            <a:ext cx="12139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Submit</a:t>
            </a:r>
            <a:endParaRPr/>
          </a:p>
        </p:txBody>
      </p:sp>
      <p:sp>
        <p:nvSpPr>
          <p:cNvPr id="1524" name="Line 138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5" name="Line 139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6" name="Line 140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7" name="Line 141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8" name="Line 142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9" name="Line 143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0" name="Line 144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1" name="Line 145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2" name="Line 146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3" name="Line 147"/>
          <p:cNvSpPr/>
          <p:nvPr/>
        </p:nvSpPr>
        <p:spPr>
          <a:xfrm flipH="1">
            <a:off x="111996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4" name="Line 148"/>
          <p:cNvSpPr/>
          <p:nvPr/>
        </p:nvSpPr>
        <p:spPr>
          <a:xfrm flipH="1">
            <a:off x="112896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5" name="Line 149"/>
          <p:cNvSpPr/>
          <p:nvPr/>
        </p:nvSpPr>
        <p:spPr>
          <a:xfrm flipH="1">
            <a:off x="113796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6" name="Line 150"/>
          <p:cNvSpPr/>
          <p:nvPr/>
        </p:nvSpPr>
        <p:spPr>
          <a:xfrm>
            <a:off x="114696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7" name="Line 151"/>
          <p:cNvSpPr/>
          <p:nvPr/>
        </p:nvSpPr>
        <p:spPr>
          <a:xfrm flipH="1">
            <a:off x="115596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8" name="Line 152"/>
          <p:cNvSpPr/>
          <p:nvPr/>
        </p:nvSpPr>
        <p:spPr>
          <a:xfrm flipH="1">
            <a:off x="116460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9" name="Line 153"/>
          <p:cNvSpPr/>
          <p:nvPr/>
        </p:nvSpPr>
        <p:spPr>
          <a:xfrm flipH="1">
            <a:off x="117360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0" name="Line 154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1" name="Line 155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2" name="Line 156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3" name="Line 157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4" name="Line 158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5" name="Line 159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6" name="Line 160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7" name="Line 161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8" name="Line 162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9" name="TextShape 163"/>
          <p:cNvSpPr txBox="1"/>
          <p:nvPr/>
        </p:nvSpPr>
        <p:spPr>
          <a:xfrm>
            <a:off x="114912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550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2008800" y="2613240"/>
            <a:ext cx="781200" cy="1012320"/>
          </a:xfrm>
          <a:prstGeom prst="rect">
            <a:avLst/>
          </a:prstGeom>
          <a:ln>
            <a:noFill/>
          </a:ln>
        </p:spPr>
      </p:pic>
      <p:pic>
        <p:nvPicPr>
          <p:cNvPr id="1551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468000" y="2613240"/>
            <a:ext cx="1242720" cy="1161360"/>
          </a:xfrm>
          <a:prstGeom prst="rect">
            <a:avLst/>
          </a:prstGeom>
          <a:ln>
            <a:noFill/>
          </a:ln>
        </p:spPr>
      </p:pic>
      <p:sp>
        <p:nvSpPr>
          <p:cNvPr id="1552" name="Line 164"/>
          <p:cNvSpPr/>
          <p:nvPr/>
        </p:nvSpPr>
        <p:spPr>
          <a:xfrm>
            <a:off x="1095120" y="2973960"/>
            <a:ext cx="36684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553" name="Line 165"/>
          <p:cNvSpPr/>
          <p:nvPr/>
        </p:nvSpPr>
        <p:spPr>
          <a:xfrm flipV="1">
            <a:off x="1440000" y="2973960"/>
            <a:ext cx="0" cy="9075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554" name="Line 166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5" name="Line 167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6" name="Line 168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7" name="Line 169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8" name="Line 170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9" name="Line 171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0" name="Line 172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1" name="Line 173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2" name="Line 174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3" name="Line 175"/>
          <p:cNvSpPr/>
          <p:nvPr/>
        </p:nvSpPr>
        <p:spPr>
          <a:xfrm flipH="1">
            <a:off x="191484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4" name="Line 176"/>
          <p:cNvSpPr/>
          <p:nvPr/>
        </p:nvSpPr>
        <p:spPr>
          <a:xfrm flipH="1">
            <a:off x="192384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5" name="Line 177"/>
          <p:cNvSpPr/>
          <p:nvPr/>
        </p:nvSpPr>
        <p:spPr>
          <a:xfrm flipH="1">
            <a:off x="193284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6" name="Line 178"/>
          <p:cNvSpPr/>
          <p:nvPr/>
        </p:nvSpPr>
        <p:spPr>
          <a:xfrm>
            <a:off x="194184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7" name="Line 179"/>
          <p:cNvSpPr/>
          <p:nvPr/>
        </p:nvSpPr>
        <p:spPr>
          <a:xfrm flipH="1">
            <a:off x="195084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8" name="Line 180"/>
          <p:cNvSpPr/>
          <p:nvPr/>
        </p:nvSpPr>
        <p:spPr>
          <a:xfrm flipH="1">
            <a:off x="195948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9" name="Line 181"/>
          <p:cNvSpPr/>
          <p:nvPr/>
        </p:nvSpPr>
        <p:spPr>
          <a:xfrm flipH="1">
            <a:off x="196848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0" name="Line 182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1" name="Line 183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2" name="Line 184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3" name="Line 185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4" name="Line 186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5" name="Line 187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6" name="Line 188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7" name="Line 189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8" name="Line 190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9" name="Line 191"/>
          <p:cNvSpPr/>
          <p:nvPr/>
        </p:nvSpPr>
        <p:spPr>
          <a:xfrm>
            <a:off x="1534680" y="4844880"/>
            <a:ext cx="680400" cy="353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580" name="TextShape 192"/>
          <p:cNvSpPr txBox="1"/>
          <p:nvPr/>
        </p:nvSpPr>
        <p:spPr>
          <a:xfrm>
            <a:off x="190836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581" name="Line 193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2" name="Line 194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3" name="Line 195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4" name="Line 196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5" name="Line 197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6" name="Line 198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7" name="Line 199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8" name="Line 200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9" name="Line 201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0" name="Line 202"/>
          <p:cNvSpPr/>
          <p:nvPr/>
        </p:nvSpPr>
        <p:spPr>
          <a:xfrm flipH="1">
            <a:off x="34488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1" name="Line 203"/>
          <p:cNvSpPr/>
          <p:nvPr/>
        </p:nvSpPr>
        <p:spPr>
          <a:xfrm flipH="1">
            <a:off x="35388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2" name="Line 204"/>
          <p:cNvSpPr/>
          <p:nvPr/>
        </p:nvSpPr>
        <p:spPr>
          <a:xfrm flipH="1">
            <a:off x="36288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3" name="Line 205"/>
          <p:cNvSpPr/>
          <p:nvPr/>
        </p:nvSpPr>
        <p:spPr>
          <a:xfrm>
            <a:off x="37188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4" name="Line 206"/>
          <p:cNvSpPr/>
          <p:nvPr/>
        </p:nvSpPr>
        <p:spPr>
          <a:xfrm flipH="1">
            <a:off x="38088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5" name="Line 207"/>
          <p:cNvSpPr/>
          <p:nvPr/>
        </p:nvSpPr>
        <p:spPr>
          <a:xfrm flipH="1">
            <a:off x="38952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6" name="Line 208"/>
          <p:cNvSpPr/>
          <p:nvPr/>
        </p:nvSpPr>
        <p:spPr>
          <a:xfrm flipH="1">
            <a:off x="39852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7" name="Line 209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8" name="Line 210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9" name="Line 211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0" name="Line 212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1" name="Line 213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2" name="Line 214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3" name="Line 215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4" name="Line 216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5" name="Line 217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6" name="Line 218"/>
          <p:cNvSpPr/>
          <p:nvPr/>
        </p:nvSpPr>
        <p:spPr>
          <a:xfrm flipH="1">
            <a:off x="642240" y="4836600"/>
            <a:ext cx="687600" cy="3625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607" name="TextShape 219"/>
          <p:cNvSpPr txBox="1"/>
          <p:nvPr/>
        </p:nvSpPr>
        <p:spPr>
          <a:xfrm>
            <a:off x="33804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608" name="CustomShape 220"/>
          <p:cNvSpPr/>
          <p:nvPr/>
        </p:nvSpPr>
        <p:spPr>
          <a:xfrm>
            <a:off x="1545840" y="2762640"/>
            <a:ext cx="380880" cy="450720"/>
          </a:xfrm>
          <a:prstGeom prst="wedgeRectCallout">
            <a:avLst>
              <a:gd name="adj1" fmla="val -7689"/>
              <a:gd name="adj2" fmla="val 1177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609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1575000" y="2812320"/>
            <a:ext cx="285840" cy="356040"/>
          </a:xfrm>
          <a:prstGeom prst="rect">
            <a:avLst/>
          </a:prstGeom>
          <a:ln>
            <a:noFill/>
          </a:ln>
        </p:spPr>
      </p:pic>
      <p:sp>
        <p:nvSpPr>
          <p:cNvPr id="1610" name="Line 221"/>
          <p:cNvSpPr/>
          <p:nvPr/>
        </p:nvSpPr>
        <p:spPr>
          <a:xfrm flipV="1">
            <a:off x="1439640" y="3831840"/>
            <a:ext cx="0" cy="7614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611" name="Line 222"/>
          <p:cNvSpPr/>
          <p:nvPr/>
        </p:nvSpPr>
        <p:spPr>
          <a:xfrm flipV="1">
            <a:off x="1441800" y="3856680"/>
            <a:ext cx="2160" cy="3877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612" name="Line 223"/>
          <p:cNvSpPr/>
          <p:nvPr/>
        </p:nvSpPr>
        <p:spPr>
          <a:xfrm>
            <a:off x="1436400" y="4812840"/>
            <a:ext cx="360" cy="3610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613" name="CustomShape 224"/>
          <p:cNvSpPr/>
          <p:nvPr/>
        </p:nvSpPr>
        <p:spPr>
          <a:xfrm>
            <a:off x="1152000" y="4388760"/>
            <a:ext cx="579960" cy="3726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pic>
        <p:nvPicPr>
          <p:cNvPr id="1614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442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615" name="" descr=""/>
          <p:cNvPicPr/>
          <p:nvPr/>
        </p:nvPicPr>
        <p:blipFill>
          <a:blip r:embed="rId17"/>
          <a:stretch>
            <a:fillRect/>
          </a:stretch>
        </p:blipFill>
        <p:spPr>
          <a:xfrm>
            <a:off x="622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616" name="" descr=""/>
          <p:cNvPicPr/>
          <p:nvPr/>
        </p:nvPicPr>
        <p:blipFill>
          <a:blip r:embed="rId18"/>
          <a:stretch>
            <a:fillRect/>
          </a:stretch>
        </p:blipFill>
        <p:spPr>
          <a:xfrm>
            <a:off x="1234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617" name="" descr=""/>
          <p:cNvPicPr/>
          <p:nvPr/>
        </p:nvPicPr>
        <p:blipFill>
          <a:blip r:embed="rId19"/>
          <a:stretch>
            <a:fillRect/>
          </a:stretch>
        </p:blipFill>
        <p:spPr>
          <a:xfrm>
            <a:off x="1414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618" name="" descr=""/>
          <p:cNvPicPr/>
          <p:nvPr/>
        </p:nvPicPr>
        <p:blipFill>
          <a:blip r:embed="rId20"/>
          <a:stretch>
            <a:fillRect/>
          </a:stretch>
        </p:blipFill>
        <p:spPr>
          <a:xfrm>
            <a:off x="2026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619" name="" descr=""/>
          <p:cNvPicPr/>
          <p:nvPr/>
        </p:nvPicPr>
        <p:blipFill>
          <a:blip r:embed="rId21"/>
          <a:stretch>
            <a:fillRect/>
          </a:stretch>
        </p:blipFill>
        <p:spPr>
          <a:xfrm>
            <a:off x="2206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620" name="" descr=""/>
          <p:cNvPicPr/>
          <p:nvPr/>
        </p:nvPicPr>
        <p:blipFill>
          <a:blip r:embed="rId22"/>
          <a:stretch>
            <a:fillRect/>
          </a:stretch>
        </p:blipFill>
        <p:spPr>
          <a:xfrm>
            <a:off x="7297560" y="2526840"/>
            <a:ext cx="1485360" cy="1313640"/>
          </a:xfrm>
          <a:prstGeom prst="rect">
            <a:avLst/>
          </a:prstGeom>
          <a:ln>
            <a:noFill/>
          </a:ln>
        </p:spPr>
      </p:pic>
      <p:pic>
        <p:nvPicPr>
          <p:cNvPr id="1621" name="" descr=""/>
          <p:cNvPicPr/>
          <p:nvPr/>
        </p:nvPicPr>
        <p:blipFill>
          <a:blip r:embed="rId23"/>
          <a:stretch>
            <a:fillRect/>
          </a:stretch>
        </p:blipFill>
        <p:spPr>
          <a:xfrm>
            <a:off x="7844400" y="2915640"/>
            <a:ext cx="1037520" cy="507600"/>
          </a:xfrm>
          <a:prstGeom prst="rect">
            <a:avLst/>
          </a:prstGeom>
          <a:ln>
            <a:noFill/>
          </a:ln>
        </p:spPr>
      </p:pic>
      <p:pic>
        <p:nvPicPr>
          <p:cNvPr id="1622" name="" descr=""/>
          <p:cNvPicPr/>
          <p:nvPr/>
        </p:nvPicPr>
        <p:blipFill>
          <a:blip r:embed="rId24"/>
          <a:stretch>
            <a:fillRect/>
          </a:stretch>
        </p:blipFill>
        <p:spPr>
          <a:xfrm>
            <a:off x="6438240" y="4801320"/>
            <a:ext cx="1005840" cy="1188720"/>
          </a:xfrm>
          <a:prstGeom prst="rect">
            <a:avLst/>
          </a:prstGeom>
          <a:ln>
            <a:noFill/>
          </a:ln>
        </p:spPr>
      </p:pic>
      <p:pic>
        <p:nvPicPr>
          <p:cNvPr id="1623" name="" descr=""/>
          <p:cNvPicPr/>
          <p:nvPr/>
        </p:nvPicPr>
        <p:blipFill>
          <a:blip r:embed="rId25"/>
          <a:stretch>
            <a:fillRect/>
          </a:stretch>
        </p:blipFill>
        <p:spPr>
          <a:xfrm>
            <a:off x="8634240" y="4801320"/>
            <a:ext cx="951120" cy="1188720"/>
          </a:xfrm>
          <a:prstGeom prst="rect">
            <a:avLst/>
          </a:prstGeom>
          <a:ln>
            <a:noFill/>
          </a:ln>
        </p:spPr>
      </p:pic>
      <p:pic>
        <p:nvPicPr>
          <p:cNvPr id="1624" name="" descr=""/>
          <p:cNvPicPr/>
          <p:nvPr/>
        </p:nvPicPr>
        <p:blipFill>
          <a:blip r:embed="rId26"/>
          <a:stretch>
            <a:fillRect/>
          </a:stretch>
        </p:blipFill>
        <p:spPr>
          <a:xfrm>
            <a:off x="7576560" y="4802400"/>
            <a:ext cx="921600" cy="1187640"/>
          </a:xfrm>
          <a:prstGeom prst="rect">
            <a:avLst/>
          </a:prstGeom>
          <a:ln>
            <a:noFill/>
          </a:ln>
        </p:spPr>
      </p:pic>
      <p:pic>
        <p:nvPicPr>
          <p:cNvPr id="1625" name="" descr=""/>
          <p:cNvPicPr/>
          <p:nvPr/>
        </p:nvPicPr>
        <p:blipFill>
          <a:blip r:embed="rId27"/>
          <a:stretch>
            <a:fillRect/>
          </a:stretch>
        </p:blipFill>
        <p:spPr>
          <a:xfrm>
            <a:off x="7782120" y="6170400"/>
            <a:ext cx="759240" cy="3999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1626" name="CustomShape 225"/>
          <p:cNvSpPr/>
          <p:nvPr/>
        </p:nvSpPr>
        <p:spPr>
          <a:xfrm>
            <a:off x="8245440" y="5921640"/>
            <a:ext cx="252720" cy="99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1627" name="Line 226"/>
          <p:cNvSpPr/>
          <p:nvPr/>
        </p:nvSpPr>
        <p:spPr>
          <a:xfrm flipH="1">
            <a:off x="7782120" y="5921640"/>
            <a:ext cx="46332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628" name="Line 227"/>
          <p:cNvSpPr/>
          <p:nvPr/>
        </p:nvSpPr>
        <p:spPr>
          <a:xfrm>
            <a:off x="8498160" y="5921640"/>
            <a:ext cx="4320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629" name="Line 228"/>
          <p:cNvSpPr/>
          <p:nvPr/>
        </p:nvSpPr>
        <p:spPr>
          <a:xfrm>
            <a:off x="8056080" y="4023360"/>
            <a:ext cx="0" cy="54864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630" name="TextShape 229"/>
          <p:cNvSpPr txBox="1"/>
          <p:nvPr/>
        </p:nvSpPr>
        <p:spPr>
          <a:xfrm>
            <a:off x="6048000" y="1800360"/>
            <a:ext cx="399384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Uncertainty Quantification</a:t>
            </a:r>
            <a:endParaRPr/>
          </a:p>
        </p:txBody>
      </p:sp>
    </p:spTree>
  </p:cSld>
  <p:timing>
    <p:tnLst>
      <p:par>
        <p:cTn id="68" dur="indefinite" restart="never" nodeType="tmRoot">
          <p:childTnLst>
            <p:seq>
              <p:cTn id="6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Pegasus Workflow Management</a:t>
            </a:r>
            <a:endParaRPr/>
          </a:p>
        </p:txBody>
      </p:sp>
      <p:sp>
        <p:nvSpPr>
          <p:cNvPr id="1632" name="Line 2"/>
          <p:cNvSpPr/>
          <p:nvPr/>
        </p:nvSpPr>
        <p:spPr>
          <a:xfrm>
            <a:off x="8412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3" name="Line 3"/>
          <p:cNvSpPr/>
          <p:nvPr/>
        </p:nvSpPr>
        <p:spPr>
          <a:xfrm>
            <a:off x="834948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4" name="Line 4"/>
          <p:cNvSpPr/>
          <p:nvPr/>
        </p:nvSpPr>
        <p:spPr>
          <a:xfrm>
            <a:off x="8286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5" name="Line 5"/>
          <p:cNvSpPr/>
          <p:nvPr/>
        </p:nvSpPr>
        <p:spPr>
          <a:xfrm>
            <a:off x="82238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6" name="Line 6"/>
          <p:cNvSpPr/>
          <p:nvPr/>
        </p:nvSpPr>
        <p:spPr>
          <a:xfrm>
            <a:off x="816048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7" name="Line 7"/>
          <p:cNvSpPr/>
          <p:nvPr/>
        </p:nvSpPr>
        <p:spPr>
          <a:xfrm>
            <a:off x="8097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8" name="Line 8"/>
          <p:cNvSpPr/>
          <p:nvPr/>
        </p:nvSpPr>
        <p:spPr>
          <a:xfrm>
            <a:off x="80348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9" name="Line 9"/>
          <p:cNvSpPr/>
          <p:nvPr/>
        </p:nvSpPr>
        <p:spPr>
          <a:xfrm>
            <a:off x="79718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0" name="Line 10"/>
          <p:cNvSpPr/>
          <p:nvPr/>
        </p:nvSpPr>
        <p:spPr>
          <a:xfrm>
            <a:off x="7908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1" name="Line 11"/>
          <p:cNvSpPr/>
          <p:nvPr/>
        </p:nvSpPr>
        <p:spPr>
          <a:xfrm flipH="1">
            <a:off x="7869600" y="331020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2" name="Line 12"/>
          <p:cNvSpPr/>
          <p:nvPr/>
        </p:nvSpPr>
        <p:spPr>
          <a:xfrm flipH="1">
            <a:off x="7877520" y="337824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3" name="Line 13"/>
          <p:cNvSpPr/>
          <p:nvPr/>
        </p:nvSpPr>
        <p:spPr>
          <a:xfrm flipH="1">
            <a:off x="7885440" y="34459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4" name="Line 14"/>
          <p:cNvSpPr/>
          <p:nvPr/>
        </p:nvSpPr>
        <p:spPr>
          <a:xfrm>
            <a:off x="7893360" y="35143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5" name="Line 15"/>
          <p:cNvSpPr/>
          <p:nvPr/>
        </p:nvSpPr>
        <p:spPr>
          <a:xfrm flipH="1">
            <a:off x="7901280" y="358200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6" name="Line 16"/>
          <p:cNvSpPr/>
          <p:nvPr/>
        </p:nvSpPr>
        <p:spPr>
          <a:xfrm flipH="1">
            <a:off x="7909560" y="365004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7" name="Line 17"/>
          <p:cNvSpPr/>
          <p:nvPr/>
        </p:nvSpPr>
        <p:spPr>
          <a:xfrm flipH="1">
            <a:off x="7917480" y="371808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8" name="Line 18"/>
          <p:cNvSpPr/>
          <p:nvPr/>
        </p:nvSpPr>
        <p:spPr>
          <a:xfrm>
            <a:off x="8412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9" name="Line 19"/>
          <p:cNvSpPr/>
          <p:nvPr/>
        </p:nvSpPr>
        <p:spPr>
          <a:xfrm>
            <a:off x="834948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0" name="Line 20"/>
          <p:cNvSpPr/>
          <p:nvPr/>
        </p:nvSpPr>
        <p:spPr>
          <a:xfrm>
            <a:off x="8286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1" name="Line 21"/>
          <p:cNvSpPr/>
          <p:nvPr/>
        </p:nvSpPr>
        <p:spPr>
          <a:xfrm>
            <a:off x="82238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2" name="Line 22"/>
          <p:cNvSpPr/>
          <p:nvPr/>
        </p:nvSpPr>
        <p:spPr>
          <a:xfrm>
            <a:off x="816048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3" name="Line 23"/>
          <p:cNvSpPr/>
          <p:nvPr/>
        </p:nvSpPr>
        <p:spPr>
          <a:xfrm>
            <a:off x="8097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4" name="Line 24"/>
          <p:cNvSpPr/>
          <p:nvPr/>
        </p:nvSpPr>
        <p:spPr>
          <a:xfrm>
            <a:off x="80348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5" name="Line 25"/>
          <p:cNvSpPr/>
          <p:nvPr/>
        </p:nvSpPr>
        <p:spPr>
          <a:xfrm>
            <a:off x="79718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6" name="Line 26"/>
          <p:cNvSpPr/>
          <p:nvPr/>
        </p:nvSpPr>
        <p:spPr>
          <a:xfrm>
            <a:off x="7908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65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974000" y="3246840"/>
            <a:ext cx="312480" cy="244440"/>
          </a:xfrm>
          <a:prstGeom prst="rect">
            <a:avLst/>
          </a:prstGeom>
          <a:ln>
            <a:noFill/>
          </a:ln>
        </p:spPr>
      </p:pic>
      <p:pic>
        <p:nvPicPr>
          <p:cNvPr id="165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178120" y="3445920"/>
            <a:ext cx="312480" cy="244440"/>
          </a:xfrm>
          <a:prstGeom prst="rect">
            <a:avLst/>
          </a:prstGeom>
          <a:ln>
            <a:noFill/>
          </a:ln>
        </p:spPr>
      </p:pic>
      <p:sp>
        <p:nvSpPr>
          <p:cNvPr id="1659" name="TextShape 27"/>
          <p:cNvSpPr txBox="1"/>
          <p:nvPr/>
        </p:nvSpPr>
        <p:spPr>
          <a:xfrm>
            <a:off x="7443720" y="1111680"/>
            <a:ext cx="1588680" cy="264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HUBzero Infrastructure</a:t>
            </a:r>
            <a:endParaRPr/>
          </a:p>
        </p:txBody>
      </p:sp>
      <p:pic>
        <p:nvPicPr>
          <p:cNvPr id="166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8465760" y="1376640"/>
            <a:ext cx="693000" cy="665280"/>
          </a:xfrm>
          <a:prstGeom prst="rect">
            <a:avLst/>
          </a:prstGeom>
          <a:ln>
            <a:noFill/>
          </a:ln>
        </p:spPr>
      </p:pic>
      <p:pic>
        <p:nvPicPr>
          <p:cNvPr id="1661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291440" y="1385280"/>
            <a:ext cx="1101600" cy="762480"/>
          </a:xfrm>
          <a:prstGeom prst="rect">
            <a:avLst/>
          </a:prstGeom>
          <a:ln>
            <a:noFill/>
          </a:ln>
        </p:spPr>
      </p:pic>
      <p:sp>
        <p:nvSpPr>
          <p:cNvPr id="1662" name="TextShape 28"/>
          <p:cNvSpPr txBox="1"/>
          <p:nvPr/>
        </p:nvSpPr>
        <p:spPr>
          <a:xfrm>
            <a:off x="8470800" y="2084040"/>
            <a:ext cx="986040" cy="126216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900">
                <a:latin typeface="Arial"/>
              </a:rPr>
              <a:t>Tool Session</a:t>
            </a:r>
            <a:endParaRPr/>
          </a:p>
          <a:p>
            <a:pPr algn="ctr"/>
            <a:r>
              <a:rPr b="1" lang="en-US" sz="900">
                <a:latin typeface="Arial"/>
              </a:rPr>
              <a:t>Containers</a:t>
            </a:r>
            <a:endParaRPr/>
          </a:p>
        </p:txBody>
      </p:sp>
      <p:sp>
        <p:nvSpPr>
          <p:cNvPr id="1663" name="Line 29"/>
          <p:cNvSpPr/>
          <p:nvPr/>
        </p:nvSpPr>
        <p:spPr>
          <a:xfrm>
            <a:off x="7847640" y="1622160"/>
            <a:ext cx="32544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664" name="Line 30"/>
          <p:cNvSpPr/>
          <p:nvPr/>
        </p:nvSpPr>
        <p:spPr>
          <a:xfrm flipV="1">
            <a:off x="8152920" y="1622160"/>
            <a:ext cx="0" cy="5961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665" name="Line 31"/>
          <p:cNvSpPr/>
          <p:nvPr/>
        </p:nvSpPr>
        <p:spPr>
          <a:xfrm>
            <a:off x="9117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6" name="Line 32"/>
          <p:cNvSpPr/>
          <p:nvPr/>
        </p:nvSpPr>
        <p:spPr>
          <a:xfrm>
            <a:off x="9054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7" name="Line 33"/>
          <p:cNvSpPr/>
          <p:nvPr/>
        </p:nvSpPr>
        <p:spPr>
          <a:xfrm>
            <a:off x="8991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8" name="Line 34"/>
          <p:cNvSpPr/>
          <p:nvPr/>
        </p:nvSpPr>
        <p:spPr>
          <a:xfrm>
            <a:off x="8928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9" name="Line 35"/>
          <p:cNvSpPr/>
          <p:nvPr/>
        </p:nvSpPr>
        <p:spPr>
          <a:xfrm>
            <a:off x="8865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0" name="Line 36"/>
          <p:cNvSpPr/>
          <p:nvPr/>
        </p:nvSpPr>
        <p:spPr>
          <a:xfrm>
            <a:off x="8802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1" name="Line 37"/>
          <p:cNvSpPr/>
          <p:nvPr/>
        </p:nvSpPr>
        <p:spPr>
          <a:xfrm>
            <a:off x="873972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2" name="Line 38"/>
          <p:cNvSpPr/>
          <p:nvPr/>
        </p:nvSpPr>
        <p:spPr>
          <a:xfrm>
            <a:off x="8676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3" name="Line 39"/>
          <p:cNvSpPr/>
          <p:nvPr/>
        </p:nvSpPr>
        <p:spPr>
          <a:xfrm>
            <a:off x="8613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4" name="Line 40"/>
          <p:cNvSpPr/>
          <p:nvPr/>
        </p:nvSpPr>
        <p:spPr>
          <a:xfrm flipH="1">
            <a:off x="8574480" y="331020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5" name="Line 41"/>
          <p:cNvSpPr/>
          <p:nvPr/>
        </p:nvSpPr>
        <p:spPr>
          <a:xfrm flipH="1">
            <a:off x="8582400" y="337824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6" name="Line 42"/>
          <p:cNvSpPr/>
          <p:nvPr/>
        </p:nvSpPr>
        <p:spPr>
          <a:xfrm flipH="1">
            <a:off x="8590320" y="34459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7" name="Line 43"/>
          <p:cNvSpPr/>
          <p:nvPr/>
        </p:nvSpPr>
        <p:spPr>
          <a:xfrm>
            <a:off x="8598240" y="35143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8" name="Line 44"/>
          <p:cNvSpPr/>
          <p:nvPr/>
        </p:nvSpPr>
        <p:spPr>
          <a:xfrm flipH="1">
            <a:off x="8606160" y="358200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9" name="Line 45"/>
          <p:cNvSpPr/>
          <p:nvPr/>
        </p:nvSpPr>
        <p:spPr>
          <a:xfrm flipH="1">
            <a:off x="8613720" y="365004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0" name="Line 46"/>
          <p:cNvSpPr/>
          <p:nvPr/>
        </p:nvSpPr>
        <p:spPr>
          <a:xfrm flipH="1">
            <a:off x="8621640" y="371808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1" name="Line 47"/>
          <p:cNvSpPr/>
          <p:nvPr/>
        </p:nvSpPr>
        <p:spPr>
          <a:xfrm>
            <a:off x="9117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2" name="Line 48"/>
          <p:cNvSpPr/>
          <p:nvPr/>
        </p:nvSpPr>
        <p:spPr>
          <a:xfrm>
            <a:off x="9054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3" name="Line 49"/>
          <p:cNvSpPr/>
          <p:nvPr/>
        </p:nvSpPr>
        <p:spPr>
          <a:xfrm>
            <a:off x="8991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4" name="Line 50"/>
          <p:cNvSpPr/>
          <p:nvPr/>
        </p:nvSpPr>
        <p:spPr>
          <a:xfrm>
            <a:off x="8928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5" name="Line 51"/>
          <p:cNvSpPr/>
          <p:nvPr/>
        </p:nvSpPr>
        <p:spPr>
          <a:xfrm>
            <a:off x="8865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6" name="Line 52"/>
          <p:cNvSpPr/>
          <p:nvPr/>
        </p:nvSpPr>
        <p:spPr>
          <a:xfrm>
            <a:off x="8802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7" name="Line 53"/>
          <p:cNvSpPr/>
          <p:nvPr/>
        </p:nvSpPr>
        <p:spPr>
          <a:xfrm>
            <a:off x="873972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8" name="Line 54"/>
          <p:cNvSpPr/>
          <p:nvPr/>
        </p:nvSpPr>
        <p:spPr>
          <a:xfrm>
            <a:off x="8676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9" name="Line 55"/>
          <p:cNvSpPr/>
          <p:nvPr/>
        </p:nvSpPr>
        <p:spPr>
          <a:xfrm>
            <a:off x="8613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690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8678520" y="3246840"/>
            <a:ext cx="312840" cy="244440"/>
          </a:xfrm>
          <a:prstGeom prst="rect">
            <a:avLst/>
          </a:prstGeom>
          <a:ln>
            <a:noFill/>
          </a:ln>
        </p:spPr>
      </p:pic>
      <p:pic>
        <p:nvPicPr>
          <p:cNvPr id="1691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8883000" y="3445920"/>
            <a:ext cx="312480" cy="244440"/>
          </a:xfrm>
          <a:prstGeom prst="rect">
            <a:avLst/>
          </a:prstGeom>
          <a:ln>
            <a:noFill/>
          </a:ln>
        </p:spPr>
      </p:pic>
      <p:sp>
        <p:nvSpPr>
          <p:cNvPr id="1692" name="Line 56"/>
          <p:cNvSpPr/>
          <p:nvPr/>
        </p:nvSpPr>
        <p:spPr>
          <a:xfrm>
            <a:off x="8237160" y="2851200"/>
            <a:ext cx="603360" cy="23256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693" name="TextShape 57"/>
          <p:cNvSpPr txBox="1"/>
          <p:nvPr/>
        </p:nvSpPr>
        <p:spPr>
          <a:xfrm>
            <a:off x="8695800" y="3083400"/>
            <a:ext cx="458280" cy="264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694" name="Line 58"/>
          <p:cNvSpPr/>
          <p:nvPr/>
        </p:nvSpPr>
        <p:spPr>
          <a:xfrm>
            <a:off x="77252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5" name="Line 59"/>
          <p:cNvSpPr/>
          <p:nvPr/>
        </p:nvSpPr>
        <p:spPr>
          <a:xfrm>
            <a:off x="7662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6" name="Line 60"/>
          <p:cNvSpPr/>
          <p:nvPr/>
        </p:nvSpPr>
        <p:spPr>
          <a:xfrm>
            <a:off x="7599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7" name="Line 61"/>
          <p:cNvSpPr/>
          <p:nvPr/>
        </p:nvSpPr>
        <p:spPr>
          <a:xfrm>
            <a:off x="75362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8" name="Line 62"/>
          <p:cNvSpPr/>
          <p:nvPr/>
        </p:nvSpPr>
        <p:spPr>
          <a:xfrm>
            <a:off x="7473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9" name="Line 63"/>
          <p:cNvSpPr/>
          <p:nvPr/>
        </p:nvSpPr>
        <p:spPr>
          <a:xfrm>
            <a:off x="7410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0" name="Line 64"/>
          <p:cNvSpPr/>
          <p:nvPr/>
        </p:nvSpPr>
        <p:spPr>
          <a:xfrm>
            <a:off x="7347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1" name="Line 65"/>
          <p:cNvSpPr/>
          <p:nvPr/>
        </p:nvSpPr>
        <p:spPr>
          <a:xfrm>
            <a:off x="7284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2" name="Line 66"/>
          <p:cNvSpPr/>
          <p:nvPr/>
        </p:nvSpPr>
        <p:spPr>
          <a:xfrm>
            <a:off x="7221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3" name="Line 67"/>
          <p:cNvSpPr/>
          <p:nvPr/>
        </p:nvSpPr>
        <p:spPr>
          <a:xfrm flipH="1">
            <a:off x="7182360" y="331020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4" name="Line 68"/>
          <p:cNvSpPr/>
          <p:nvPr/>
        </p:nvSpPr>
        <p:spPr>
          <a:xfrm flipH="1">
            <a:off x="7190280" y="337824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5" name="Line 69"/>
          <p:cNvSpPr/>
          <p:nvPr/>
        </p:nvSpPr>
        <p:spPr>
          <a:xfrm flipH="1">
            <a:off x="7198200" y="34459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6" name="Line 70"/>
          <p:cNvSpPr/>
          <p:nvPr/>
        </p:nvSpPr>
        <p:spPr>
          <a:xfrm>
            <a:off x="7206120" y="35143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7" name="Line 71"/>
          <p:cNvSpPr/>
          <p:nvPr/>
        </p:nvSpPr>
        <p:spPr>
          <a:xfrm flipH="1">
            <a:off x="7214040" y="358200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8" name="Line 72"/>
          <p:cNvSpPr/>
          <p:nvPr/>
        </p:nvSpPr>
        <p:spPr>
          <a:xfrm flipH="1">
            <a:off x="7221960" y="365004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9" name="Line 73"/>
          <p:cNvSpPr/>
          <p:nvPr/>
        </p:nvSpPr>
        <p:spPr>
          <a:xfrm flipH="1">
            <a:off x="7229880" y="371808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0" name="Line 74"/>
          <p:cNvSpPr/>
          <p:nvPr/>
        </p:nvSpPr>
        <p:spPr>
          <a:xfrm>
            <a:off x="77252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1" name="Line 75"/>
          <p:cNvSpPr/>
          <p:nvPr/>
        </p:nvSpPr>
        <p:spPr>
          <a:xfrm>
            <a:off x="7662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2" name="Line 76"/>
          <p:cNvSpPr/>
          <p:nvPr/>
        </p:nvSpPr>
        <p:spPr>
          <a:xfrm>
            <a:off x="7599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3" name="Line 77"/>
          <p:cNvSpPr/>
          <p:nvPr/>
        </p:nvSpPr>
        <p:spPr>
          <a:xfrm>
            <a:off x="75362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4" name="Line 78"/>
          <p:cNvSpPr/>
          <p:nvPr/>
        </p:nvSpPr>
        <p:spPr>
          <a:xfrm>
            <a:off x="7473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5" name="Line 79"/>
          <p:cNvSpPr/>
          <p:nvPr/>
        </p:nvSpPr>
        <p:spPr>
          <a:xfrm>
            <a:off x="7410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6" name="Line 80"/>
          <p:cNvSpPr/>
          <p:nvPr/>
        </p:nvSpPr>
        <p:spPr>
          <a:xfrm>
            <a:off x="7347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7" name="Line 81"/>
          <p:cNvSpPr/>
          <p:nvPr/>
        </p:nvSpPr>
        <p:spPr>
          <a:xfrm>
            <a:off x="7284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8" name="Line 82"/>
          <p:cNvSpPr/>
          <p:nvPr/>
        </p:nvSpPr>
        <p:spPr>
          <a:xfrm>
            <a:off x="7221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719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7286760" y="3246840"/>
            <a:ext cx="312120" cy="244440"/>
          </a:xfrm>
          <a:prstGeom prst="rect">
            <a:avLst/>
          </a:prstGeom>
          <a:ln>
            <a:noFill/>
          </a:ln>
        </p:spPr>
      </p:pic>
      <p:pic>
        <p:nvPicPr>
          <p:cNvPr id="1720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7490880" y="3445920"/>
            <a:ext cx="312480" cy="244440"/>
          </a:xfrm>
          <a:prstGeom prst="rect">
            <a:avLst/>
          </a:prstGeom>
          <a:ln>
            <a:noFill/>
          </a:ln>
        </p:spPr>
      </p:pic>
      <p:sp>
        <p:nvSpPr>
          <p:cNvPr id="1721" name="Line 83"/>
          <p:cNvSpPr/>
          <p:nvPr/>
        </p:nvSpPr>
        <p:spPr>
          <a:xfrm flipH="1">
            <a:off x="7446240" y="2845080"/>
            <a:ext cx="609480" cy="23796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722" name="TextShape 84"/>
          <p:cNvSpPr txBox="1"/>
          <p:nvPr/>
        </p:nvSpPr>
        <p:spPr>
          <a:xfrm>
            <a:off x="7303680" y="3083400"/>
            <a:ext cx="457920" cy="264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723" name="CustomShape 85"/>
          <p:cNvSpPr/>
          <p:nvPr/>
        </p:nvSpPr>
        <p:spPr>
          <a:xfrm flipH="1">
            <a:off x="8264160" y="1477440"/>
            <a:ext cx="201600" cy="248040"/>
          </a:xfrm>
          <a:prstGeom prst="wedgeRectCallout">
            <a:avLst>
              <a:gd name="adj1" fmla="val 40504"/>
              <a:gd name="adj2" fmla="val 16278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724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8299080" y="1504440"/>
            <a:ext cx="151560" cy="196560"/>
          </a:xfrm>
          <a:prstGeom prst="rect">
            <a:avLst/>
          </a:prstGeom>
          <a:ln>
            <a:noFill/>
          </a:ln>
        </p:spPr>
      </p:pic>
      <p:sp>
        <p:nvSpPr>
          <p:cNvPr id="1725" name="Line 86"/>
          <p:cNvSpPr/>
          <p:nvPr/>
        </p:nvSpPr>
        <p:spPr>
          <a:xfrm flipV="1">
            <a:off x="8152920" y="2185560"/>
            <a:ext cx="0" cy="50004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726" name="Line 87"/>
          <p:cNvSpPr/>
          <p:nvPr/>
        </p:nvSpPr>
        <p:spPr>
          <a:xfrm flipH="1" flipV="1">
            <a:off x="8152920" y="1954440"/>
            <a:ext cx="1440" cy="50184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727" name="Line 88"/>
          <p:cNvSpPr/>
          <p:nvPr/>
        </p:nvSpPr>
        <p:spPr>
          <a:xfrm>
            <a:off x="8150400" y="2829960"/>
            <a:ext cx="360" cy="23724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728" name="TextShape 89"/>
          <p:cNvSpPr txBox="1"/>
          <p:nvPr/>
        </p:nvSpPr>
        <p:spPr>
          <a:xfrm>
            <a:off x="7991280" y="3083400"/>
            <a:ext cx="457920" cy="264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729" name="CustomShape 90"/>
          <p:cNvSpPr/>
          <p:nvPr/>
        </p:nvSpPr>
        <p:spPr>
          <a:xfrm>
            <a:off x="7898040" y="2550960"/>
            <a:ext cx="513720" cy="2448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 sz="900">
                <a:latin typeface="Arial"/>
              </a:rPr>
              <a:t>Submit</a:t>
            </a:r>
            <a:endParaRPr/>
          </a:p>
          <a:p>
            <a:pPr algn="ctr"/>
            <a:r>
              <a:rPr lang="en-US" sz="900">
                <a:latin typeface="Arial"/>
              </a:rPr>
              <a:t>Proxy</a:t>
            </a:r>
            <a:endParaRPr/>
          </a:p>
        </p:txBody>
      </p:sp>
      <p:sp>
        <p:nvSpPr>
          <p:cNvPr id="1730" name="TextShape 91"/>
          <p:cNvSpPr txBox="1"/>
          <p:nvPr/>
        </p:nvSpPr>
        <p:spPr>
          <a:xfrm>
            <a:off x="536760" y="1199160"/>
            <a:ext cx="3859200" cy="268596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Developed at USC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Ewa Deelman et al.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Website: pegasus.isi.edu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Open Source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Bindings for your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favorite languages:</a:t>
            </a:r>
            <a:endParaRPr/>
          </a:p>
        </p:txBody>
      </p:sp>
      <p:pic>
        <p:nvPicPr>
          <p:cNvPr id="1731" name="Picture 17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877680" y="40276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1732" name="Picture 14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1775520" y="4015440"/>
            <a:ext cx="758880" cy="86220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pic>
        <p:nvPicPr>
          <p:cNvPr id="1733" name="Picture 15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2694960" y="4015440"/>
            <a:ext cx="702720" cy="92376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sp>
        <p:nvSpPr>
          <p:cNvPr id="1734" name="CustomShape 92"/>
          <p:cNvSpPr/>
          <p:nvPr/>
        </p:nvSpPr>
        <p:spPr>
          <a:xfrm flipH="1">
            <a:off x="4740480" y="1047240"/>
            <a:ext cx="1512000" cy="5947200"/>
          </a:xfrm>
          <a:prstGeom prst="wedgeRectCallout">
            <a:avLst>
              <a:gd name="adj1" fmla="val -19558"/>
              <a:gd name="adj2" fmla="val 555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735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4845960" y="2359800"/>
            <a:ext cx="1281600" cy="1082520"/>
          </a:xfrm>
          <a:prstGeom prst="rect">
            <a:avLst/>
          </a:prstGeom>
          <a:ln>
            <a:noFill/>
          </a:ln>
        </p:spPr>
      </p:pic>
      <p:sp>
        <p:nvSpPr>
          <p:cNvPr id="1736" name="Line 93"/>
          <p:cNvSpPr/>
          <p:nvPr/>
        </p:nvSpPr>
        <p:spPr>
          <a:xfrm>
            <a:off x="592668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37" name="Line 94"/>
          <p:cNvSpPr/>
          <p:nvPr/>
        </p:nvSpPr>
        <p:spPr>
          <a:xfrm>
            <a:off x="579780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38" name="Line 95"/>
          <p:cNvSpPr/>
          <p:nvPr/>
        </p:nvSpPr>
        <p:spPr>
          <a:xfrm>
            <a:off x="566928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39" name="Line 96"/>
          <p:cNvSpPr/>
          <p:nvPr/>
        </p:nvSpPr>
        <p:spPr>
          <a:xfrm>
            <a:off x="554076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0" name="Line 97"/>
          <p:cNvSpPr/>
          <p:nvPr/>
        </p:nvSpPr>
        <p:spPr>
          <a:xfrm>
            <a:off x="541188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1" name="Line 98"/>
          <p:cNvSpPr/>
          <p:nvPr/>
        </p:nvSpPr>
        <p:spPr>
          <a:xfrm>
            <a:off x="528336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2" name="Line 99"/>
          <p:cNvSpPr/>
          <p:nvPr/>
        </p:nvSpPr>
        <p:spPr>
          <a:xfrm>
            <a:off x="515484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3" name="Line 100"/>
          <p:cNvSpPr/>
          <p:nvPr/>
        </p:nvSpPr>
        <p:spPr>
          <a:xfrm>
            <a:off x="502596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4" name="Line 101"/>
          <p:cNvSpPr/>
          <p:nvPr/>
        </p:nvSpPr>
        <p:spPr>
          <a:xfrm>
            <a:off x="489744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5" name="Line 102"/>
          <p:cNvSpPr/>
          <p:nvPr/>
        </p:nvSpPr>
        <p:spPr>
          <a:xfrm flipH="1">
            <a:off x="4817520" y="58618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6" name="Line 103"/>
          <p:cNvSpPr/>
          <p:nvPr/>
        </p:nvSpPr>
        <p:spPr>
          <a:xfrm flipH="1">
            <a:off x="4833720" y="60141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7" name="Line 104"/>
          <p:cNvSpPr/>
          <p:nvPr/>
        </p:nvSpPr>
        <p:spPr>
          <a:xfrm flipH="1">
            <a:off x="4849920" y="616644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8" name="Line 105"/>
          <p:cNvSpPr/>
          <p:nvPr/>
        </p:nvSpPr>
        <p:spPr>
          <a:xfrm>
            <a:off x="4866480" y="631908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9" name="Line 106"/>
          <p:cNvSpPr/>
          <p:nvPr/>
        </p:nvSpPr>
        <p:spPr>
          <a:xfrm flipH="1">
            <a:off x="4882680" y="64713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0" name="Line 107"/>
          <p:cNvSpPr/>
          <p:nvPr/>
        </p:nvSpPr>
        <p:spPr>
          <a:xfrm flipH="1">
            <a:off x="4898520" y="6623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1" name="Line 108"/>
          <p:cNvSpPr/>
          <p:nvPr/>
        </p:nvSpPr>
        <p:spPr>
          <a:xfrm flipH="1">
            <a:off x="4914720" y="6776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2" name="Line 109"/>
          <p:cNvSpPr/>
          <p:nvPr/>
        </p:nvSpPr>
        <p:spPr>
          <a:xfrm>
            <a:off x="592668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3" name="Line 110"/>
          <p:cNvSpPr/>
          <p:nvPr/>
        </p:nvSpPr>
        <p:spPr>
          <a:xfrm>
            <a:off x="579780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4" name="Line 111"/>
          <p:cNvSpPr/>
          <p:nvPr/>
        </p:nvSpPr>
        <p:spPr>
          <a:xfrm>
            <a:off x="566928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5" name="Line 112"/>
          <p:cNvSpPr/>
          <p:nvPr/>
        </p:nvSpPr>
        <p:spPr>
          <a:xfrm>
            <a:off x="554076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6" name="Line 113"/>
          <p:cNvSpPr/>
          <p:nvPr/>
        </p:nvSpPr>
        <p:spPr>
          <a:xfrm>
            <a:off x="541188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7" name="Line 114"/>
          <p:cNvSpPr/>
          <p:nvPr/>
        </p:nvSpPr>
        <p:spPr>
          <a:xfrm>
            <a:off x="528336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8" name="Line 115"/>
          <p:cNvSpPr/>
          <p:nvPr/>
        </p:nvSpPr>
        <p:spPr>
          <a:xfrm>
            <a:off x="515484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9" name="Line 116"/>
          <p:cNvSpPr/>
          <p:nvPr/>
        </p:nvSpPr>
        <p:spPr>
          <a:xfrm>
            <a:off x="502596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60" name="Line 117"/>
          <p:cNvSpPr/>
          <p:nvPr/>
        </p:nvSpPr>
        <p:spPr>
          <a:xfrm>
            <a:off x="489744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761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5030640" y="5719320"/>
            <a:ext cx="638640" cy="548640"/>
          </a:xfrm>
          <a:prstGeom prst="rect">
            <a:avLst/>
          </a:prstGeom>
          <a:ln>
            <a:noFill/>
          </a:ln>
        </p:spPr>
      </p:pic>
      <p:sp>
        <p:nvSpPr>
          <p:cNvPr id="1762" name="TextShape 118"/>
          <p:cNvSpPr txBox="1"/>
          <p:nvPr/>
        </p:nvSpPr>
        <p:spPr>
          <a:xfrm>
            <a:off x="5065920" y="535356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763" name="TextShape 119"/>
          <p:cNvSpPr txBox="1"/>
          <p:nvPr/>
        </p:nvSpPr>
        <p:spPr>
          <a:xfrm>
            <a:off x="5065920" y="535356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764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5447880" y="6165720"/>
            <a:ext cx="638280" cy="548640"/>
          </a:xfrm>
          <a:prstGeom prst="rect">
            <a:avLst/>
          </a:prstGeom>
          <a:ln>
            <a:noFill/>
          </a:ln>
        </p:spPr>
      </p:pic>
      <p:sp>
        <p:nvSpPr>
          <p:cNvPr id="1765" name="CustomShape 120"/>
          <p:cNvSpPr/>
          <p:nvPr/>
        </p:nvSpPr>
        <p:spPr>
          <a:xfrm>
            <a:off x="5223600" y="1354320"/>
            <a:ext cx="532800" cy="609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766" name="Line 121"/>
          <p:cNvSpPr/>
          <p:nvPr/>
        </p:nvSpPr>
        <p:spPr>
          <a:xfrm>
            <a:off x="5299200" y="143064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67" name="Line 122"/>
          <p:cNvSpPr/>
          <p:nvPr/>
        </p:nvSpPr>
        <p:spPr>
          <a:xfrm>
            <a:off x="5299200" y="1506600"/>
            <a:ext cx="228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68" name="Line 123"/>
          <p:cNvSpPr/>
          <p:nvPr/>
        </p:nvSpPr>
        <p:spPr>
          <a:xfrm>
            <a:off x="5299200" y="1582920"/>
            <a:ext cx="30456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69" name="Line 124"/>
          <p:cNvSpPr/>
          <p:nvPr/>
        </p:nvSpPr>
        <p:spPr>
          <a:xfrm>
            <a:off x="5299200" y="165924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70" name="Line 125"/>
          <p:cNvSpPr/>
          <p:nvPr/>
        </p:nvSpPr>
        <p:spPr>
          <a:xfrm>
            <a:off x="5299200" y="173520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71" name="TextShape 126"/>
          <p:cNvSpPr txBox="1"/>
          <p:nvPr/>
        </p:nvSpPr>
        <p:spPr>
          <a:xfrm>
            <a:off x="5086080" y="1008000"/>
            <a:ext cx="775440" cy="4356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>
                <a:latin typeface="Arial"/>
              </a:rPr>
              <a:t>DAX</a:t>
            </a:r>
            <a:endParaRPr/>
          </a:p>
        </p:txBody>
      </p:sp>
      <p:sp>
        <p:nvSpPr>
          <p:cNvPr id="1772" name="Line 127"/>
          <p:cNvSpPr/>
          <p:nvPr/>
        </p:nvSpPr>
        <p:spPr>
          <a:xfrm>
            <a:off x="5481360" y="1963440"/>
            <a:ext cx="0" cy="5061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773" name="Line 128"/>
          <p:cNvSpPr/>
          <p:nvPr/>
        </p:nvSpPr>
        <p:spPr>
          <a:xfrm>
            <a:off x="5483160" y="4885920"/>
            <a:ext cx="0" cy="5223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774" name="CustomShape 129"/>
          <p:cNvSpPr/>
          <p:nvPr/>
        </p:nvSpPr>
        <p:spPr>
          <a:xfrm>
            <a:off x="5223600" y="4234680"/>
            <a:ext cx="532800" cy="609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775" name="Line 130"/>
          <p:cNvSpPr/>
          <p:nvPr/>
        </p:nvSpPr>
        <p:spPr>
          <a:xfrm>
            <a:off x="5299200" y="431100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76" name="Line 131"/>
          <p:cNvSpPr/>
          <p:nvPr/>
        </p:nvSpPr>
        <p:spPr>
          <a:xfrm>
            <a:off x="5299200" y="4386960"/>
            <a:ext cx="228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77" name="Line 132"/>
          <p:cNvSpPr/>
          <p:nvPr/>
        </p:nvSpPr>
        <p:spPr>
          <a:xfrm>
            <a:off x="5299200" y="4463280"/>
            <a:ext cx="30456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78" name="Line 133"/>
          <p:cNvSpPr/>
          <p:nvPr/>
        </p:nvSpPr>
        <p:spPr>
          <a:xfrm>
            <a:off x="5299200" y="453960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79" name="Line 134"/>
          <p:cNvSpPr/>
          <p:nvPr/>
        </p:nvSpPr>
        <p:spPr>
          <a:xfrm>
            <a:off x="5299200" y="461520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80" name="TextShape 135"/>
          <p:cNvSpPr txBox="1"/>
          <p:nvPr/>
        </p:nvSpPr>
        <p:spPr>
          <a:xfrm>
            <a:off x="5157000" y="3888360"/>
            <a:ext cx="698040" cy="3751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latin typeface="Arial"/>
              </a:rPr>
              <a:t>DAG</a:t>
            </a:r>
            <a:endParaRPr/>
          </a:p>
        </p:txBody>
      </p:sp>
      <p:sp>
        <p:nvSpPr>
          <p:cNvPr id="1781" name="Line 136"/>
          <p:cNvSpPr/>
          <p:nvPr/>
        </p:nvSpPr>
        <p:spPr>
          <a:xfrm>
            <a:off x="5484960" y="3392640"/>
            <a:ext cx="0" cy="5223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782" name="TextShape 137"/>
          <p:cNvSpPr txBox="1"/>
          <p:nvPr/>
        </p:nvSpPr>
        <p:spPr>
          <a:xfrm>
            <a:off x="6851160" y="4645440"/>
            <a:ext cx="3024000" cy="2685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solidFill>
                  <a:srgbClr val="000000"/>
                </a:solidFill>
                <a:latin typeface="Arial"/>
              </a:rPr>
              <a:t>Benefits</a:t>
            </a:r>
            <a:r>
              <a:rPr lang="en-US" sz="2200">
                <a:solidFill>
                  <a:srgbClr val="000000"/>
                </a:solidFill>
                <a:latin typeface="Arial"/>
              </a:rPr>
              <a:t>: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Performance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Portability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Provenance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Data Management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Error Recovery</a:t>
            </a:r>
            <a:endParaRPr/>
          </a:p>
          <a:p>
            <a:endParaRPr/>
          </a:p>
        </p:txBody>
      </p:sp>
    </p:spTree>
  </p:cSld>
  <p:timing>
    <p:tnLst>
      <p:par>
        <p:cTn id="70" dur="indefinite" restart="never" nodeType="tmRoot">
          <p:childTnLst>
            <p:seq>
              <p:cTn id="7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TextShape 1"/>
          <p:cNvSpPr txBox="1"/>
          <p:nvPr/>
        </p:nvSpPr>
        <p:spPr>
          <a:xfrm>
            <a:off x="504720" y="28584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Productivity in the Workspace</a:t>
            </a:r>
            <a:endParaRPr/>
          </a:p>
        </p:txBody>
      </p:sp>
      <p:sp>
        <p:nvSpPr>
          <p:cNvPr id="1784" name="CustomShape 2"/>
          <p:cNvSpPr/>
          <p:nvPr/>
        </p:nvSpPr>
        <p:spPr>
          <a:xfrm>
            <a:off x="6123600" y="1990800"/>
            <a:ext cx="3843360" cy="495864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path path="circle"/>
          </a:gradFill>
          <a:ln>
            <a:noFill/>
          </a:ln>
        </p:spPr>
      </p:sp>
      <p:sp>
        <p:nvSpPr>
          <p:cNvPr id="1785" name="TextShape 3"/>
          <p:cNvSpPr txBox="1"/>
          <p:nvPr/>
        </p:nvSpPr>
        <p:spPr>
          <a:xfrm>
            <a:off x="2949120" y="1800360"/>
            <a:ext cx="30535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Pegasus Workflows</a:t>
            </a:r>
            <a:endParaRPr/>
          </a:p>
        </p:txBody>
      </p:sp>
      <p:sp>
        <p:nvSpPr>
          <p:cNvPr id="1786" name="Line 4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87" name="Line 5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88" name="Line 6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89" name="Line 7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0" name="Line 8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1" name="Line 9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2" name="Line 10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3" name="Line 11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4" name="Line 12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5" name="Line 13"/>
          <p:cNvSpPr/>
          <p:nvPr/>
        </p:nvSpPr>
        <p:spPr>
          <a:xfrm flipH="1">
            <a:off x="494208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6" name="Line 14"/>
          <p:cNvSpPr/>
          <p:nvPr/>
        </p:nvSpPr>
        <p:spPr>
          <a:xfrm flipH="1">
            <a:off x="494784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7" name="Line 15"/>
          <p:cNvSpPr/>
          <p:nvPr/>
        </p:nvSpPr>
        <p:spPr>
          <a:xfrm flipH="1">
            <a:off x="495324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8" name="Line 16"/>
          <p:cNvSpPr/>
          <p:nvPr/>
        </p:nvSpPr>
        <p:spPr>
          <a:xfrm>
            <a:off x="495900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9" name="Line 17"/>
          <p:cNvSpPr/>
          <p:nvPr/>
        </p:nvSpPr>
        <p:spPr>
          <a:xfrm flipH="1">
            <a:off x="496440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0" name="Line 18"/>
          <p:cNvSpPr/>
          <p:nvPr/>
        </p:nvSpPr>
        <p:spPr>
          <a:xfrm flipH="1">
            <a:off x="496980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1" name="Line 19"/>
          <p:cNvSpPr/>
          <p:nvPr/>
        </p:nvSpPr>
        <p:spPr>
          <a:xfrm flipH="1">
            <a:off x="49755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2" name="Line 20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3" name="Line 21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4" name="Line 22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5" name="Line 23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6" name="Line 24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7" name="Line 25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8" name="Line 26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9" name="Line 27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10" name="Line 28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81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15160" y="4128840"/>
            <a:ext cx="217800" cy="164160"/>
          </a:xfrm>
          <a:prstGeom prst="rect">
            <a:avLst/>
          </a:prstGeom>
          <a:ln>
            <a:noFill/>
          </a:ln>
        </p:spPr>
      </p:pic>
      <p:pic>
        <p:nvPicPr>
          <p:cNvPr id="181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15736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813" name="TextShape 29"/>
          <p:cNvSpPr txBox="1"/>
          <p:nvPr/>
        </p:nvSpPr>
        <p:spPr>
          <a:xfrm>
            <a:off x="4393080" y="2697480"/>
            <a:ext cx="144108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HUBzero Infrastructure</a:t>
            </a:r>
            <a:endParaRPr/>
          </a:p>
        </p:txBody>
      </p:sp>
      <p:pic>
        <p:nvPicPr>
          <p:cNvPr id="181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358240" y="2874960"/>
            <a:ext cx="483480" cy="446040"/>
          </a:xfrm>
          <a:prstGeom prst="rect">
            <a:avLst/>
          </a:prstGeom>
          <a:ln>
            <a:noFill/>
          </a:ln>
        </p:spPr>
      </p:pic>
      <p:pic>
        <p:nvPicPr>
          <p:cNvPr id="1815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538520" y="2880720"/>
            <a:ext cx="768960" cy="511560"/>
          </a:xfrm>
          <a:prstGeom prst="rect">
            <a:avLst/>
          </a:prstGeom>
          <a:ln>
            <a:noFill/>
          </a:ln>
        </p:spPr>
      </p:pic>
      <p:sp>
        <p:nvSpPr>
          <p:cNvPr id="1816" name="TextShape 30"/>
          <p:cNvSpPr txBox="1"/>
          <p:nvPr/>
        </p:nvSpPr>
        <p:spPr>
          <a:xfrm>
            <a:off x="5263200" y="3349440"/>
            <a:ext cx="822600" cy="4939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900">
                <a:latin typeface="Arial"/>
              </a:rPr>
              <a:t>Tool Session</a:t>
            </a:r>
            <a:endParaRPr/>
          </a:p>
          <a:p>
            <a:pPr algn="ctr"/>
            <a:r>
              <a:rPr b="1" lang="en-US" sz="900">
                <a:latin typeface="Arial"/>
              </a:rPr>
              <a:t>Containers</a:t>
            </a:r>
            <a:endParaRPr/>
          </a:p>
        </p:txBody>
      </p:sp>
      <p:sp>
        <p:nvSpPr>
          <p:cNvPr id="1817" name="Line 31"/>
          <p:cNvSpPr/>
          <p:nvPr/>
        </p:nvSpPr>
        <p:spPr>
          <a:xfrm>
            <a:off x="4926600" y="3039480"/>
            <a:ext cx="22716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818" name="Line 32"/>
          <p:cNvSpPr/>
          <p:nvPr/>
        </p:nvSpPr>
        <p:spPr>
          <a:xfrm flipV="1">
            <a:off x="5140080" y="3039480"/>
            <a:ext cx="0" cy="3996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819" name="Line 33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0" name="Line 34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1" name="Line 35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2" name="Line 36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3" name="Line 37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4" name="Line 38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5" name="Line 39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6" name="Line 40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7" name="Line 41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8" name="Line 42"/>
          <p:cNvSpPr/>
          <p:nvPr/>
        </p:nvSpPr>
        <p:spPr>
          <a:xfrm flipH="1">
            <a:off x="543420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9" name="Line 43"/>
          <p:cNvSpPr/>
          <p:nvPr/>
        </p:nvSpPr>
        <p:spPr>
          <a:xfrm flipH="1">
            <a:off x="543960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0" name="Line 44"/>
          <p:cNvSpPr/>
          <p:nvPr/>
        </p:nvSpPr>
        <p:spPr>
          <a:xfrm flipH="1">
            <a:off x="544536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1" name="Line 45"/>
          <p:cNvSpPr/>
          <p:nvPr/>
        </p:nvSpPr>
        <p:spPr>
          <a:xfrm>
            <a:off x="545076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2" name="Line 46"/>
          <p:cNvSpPr/>
          <p:nvPr/>
        </p:nvSpPr>
        <p:spPr>
          <a:xfrm flipH="1">
            <a:off x="545616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3" name="Line 47"/>
          <p:cNvSpPr/>
          <p:nvPr/>
        </p:nvSpPr>
        <p:spPr>
          <a:xfrm flipH="1">
            <a:off x="546156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4" name="Line 48"/>
          <p:cNvSpPr/>
          <p:nvPr/>
        </p:nvSpPr>
        <p:spPr>
          <a:xfrm flipH="1">
            <a:off x="54669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5" name="Line 49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6" name="Line 50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7" name="Line 51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8" name="Line 52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9" name="Line 53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0" name="Line 54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1" name="Line 55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2" name="Line 56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3" name="Line 57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844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06560" y="4128840"/>
            <a:ext cx="218520" cy="164160"/>
          </a:xfrm>
          <a:prstGeom prst="rect">
            <a:avLst/>
          </a:prstGeom>
          <a:ln>
            <a:noFill/>
          </a:ln>
        </p:spPr>
      </p:pic>
      <p:pic>
        <p:nvPicPr>
          <p:cNvPr id="1845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564948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846" name="Line 58"/>
          <p:cNvSpPr/>
          <p:nvPr/>
        </p:nvSpPr>
        <p:spPr>
          <a:xfrm>
            <a:off x="5198760" y="3863520"/>
            <a:ext cx="420840" cy="155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847" name="TextShape 59"/>
          <p:cNvSpPr txBox="1"/>
          <p:nvPr/>
        </p:nvSpPr>
        <p:spPr>
          <a:xfrm>
            <a:off x="544392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848" name="Line 60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9" name="Line 61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0" name="Line 62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1" name="Line 63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2" name="Line 64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3" name="Line 65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4" name="Line 66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5" name="Line 67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6" name="Line 68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7" name="Line 69"/>
          <p:cNvSpPr/>
          <p:nvPr/>
        </p:nvSpPr>
        <p:spPr>
          <a:xfrm flipH="1">
            <a:off x="446256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8" name="Line 70"/>
          <p:cNvSpPr/>
          <p:nvPr/>
        </p:nvSpPr>
        <p:spPr>
          <a:xfrm flipH="1">
            <a:off x="446796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9" name="Line 71"/>
          <p:cNvSpPr/>
          <p:nvPr/>
        </p:nvSpPr>
        <p:spPr>
          <a:xfrm flipH="1">
            <a:off x="447372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0" name="Line 72"/>
          <p:cNvSpPr/>
          <p:nvPr/>
        </p:nvSpPr>
        <p:spPr>
          <a:xfrm>
            <a:off x="447912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1" name="Line 73"/>
          <p:cNvSpPr/>
          <p:nvPr/>
        </p:nvSpPr>
        <p:spPr>
          <a:xfrm flipH="1">
            <a:off x="448452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2" name="Line 74"/>
          <p:cNvSpPr/>
          <p:nvPr/>
        </p:nvSpPr>
        <p:spPr>
          <a:xfrm flipH="1">
            <a:off x="449028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3" name="Line 75"/>
          <p:cNvSpPr/>
          <p:nvPr/>
        </p:nvSpPr>
        <p:spPr>
          <a:xfrm flipH="1">
            <a:off x="449568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4" name="Line 76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5" name="Line 77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6" name="Line 78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7" name="Line 79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8" name="Line 80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9" name="Line 81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70" name="Line 82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71" name="Line 83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72" name="Line 84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873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535280" y="4128840"/>
            <a:ext cx="218160" cy="164160"/>
          </a:xfrm>
          <a:prstGeom prst="rect">
            <a:avLst/>
          </a:prstGeom>
          <a:ln>
            <a:noFill/>
          </a:ln>
        </p:spPr>
      </p:pic>
      <p:pic>
        <p:nvPicPr>
          <p:cNvPr id="1874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467784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875" name="Line 85"/>
          <p:cNvSpPr/>
          <p:nvPr/>
        </p:nvSpPr>
        <p:spPr>
          <a:xfrm flipH="1">
            <a:off x="4646520" y="3859560"/>
            <a:ext cx="425520" cy="1594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876" name="TextShape 86"/>
          <p:cNvSpPr txBox="1"/>
          <p:nvPr/>
        </p:nvSpPr>
        <p:spPr>
          <a:xfrm>
            <a:off x="449100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877" name="CustomShape 87"/>
          <p:cNvSpPr/>
          <p:nvPr/>
        </p:nvSpPr>
        <p:spPr>
          <a:xfrm flipH="1">
            <a:off x="5176080" y="2945520"/>
            <a:ext cx="140760" cy="166320"/>
          </a:xfrm>
          <a:prstGeom prst="wedgeRectCallout">
            <a:avLst>
              <a:gd name="adj1" fmla="val 38791"/>
              <a:gd name="adj2" fmla="val 1343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878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202360" y="2963520"/>
            <a:ext cx="105840" cy="131760"/>
          </a:xfrm>
          <a:prstGeom prst="rect">
            <a:avLst/>
          </a:prstGeom>
          <a:ln>
            <a:noFill/>
          </a:ln>
        </p:spPr>
      </p:pic>
      <p:sp>
        <p:nvSpPr>
          <p:cNvPr id="1879" name="Line 88"/>
          <p:cNvSpPr/>
          <p:nvPr/>
        </p:nvSpPr>
        <p:spPr>
          <a:xfrm flipV="1">
            <a:off x="5140080" y="3417480"/>
            <a:ext cx="0" cy="3351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880" name="Line 89"/>
          <p:cNvSpPr/>
          <p:nvPr/>
        </p:nvSpPr>
        <p:spPr>
          <a:xfrm flipH="1" flipV="1">
            <a:off x="5140080" y="3262680"/>
            <a:ext cx="1080" cy="336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881" name="Line 90"/>
          <p:cNvSpPr/>
          <p:nvPr/>
        </p:nvSpPr>
        <p:spPr>
          <a:xfrm>
            <a:off x="5137920" y="3849480"/>
            <a:ext cx="360" cy="1591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882" name="TextShape 91"/>
          <p:cNvSpPr txBox="1"/>
          <p:nvPr/>
        </p:nvSpPr>
        <p:spPr>
          <a:xfrm>
            <a:off x="495216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883" name="CustomShape 92"/>
          <p:cNvSpPr/>
          <p:nvPr/>
        </p:nvSpPr>
        <p:spPr>
          <a:xfrm>
            <a:off x="4961880" y="3662640"/>
            <a:ext cx="358560" cy="1641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 sz="700">
                <a:latin typeface="Arial"/>
              </a:rPr>
              <a:t>Submit</a:t>
            </a:r>
            <a:endParaRPr/>
          </a:p>
          <a:p>
            <a:pPr algn="ctr"/>
            <a:r>
              <a:rPr lang="en-US" sz="700">
                <a:latin typeface="Arial"/>
              </a:rPr>
              <a:t>Proxy</a:t>
            </a:r>
            <a:endParaRPr/>
          </a:p>
        </p:txBody>
      </p:sp>
      <p:sp>
        <p:nvSpPr>
          <p:cNvPr id="1884" name="CustomShape 93"/>
          <p:cNvSpPr/>
          <p:nvPr/>
        </p:nvSpPr>
        <p:spPr>
          <a:xfrm flipH="1">
            <a:off x="3116520" y="2566440"/>
            <a:ext cx="1055160" cy="4075560"/>
          </a:xfrm>
          <a:prstGeom prst="wedgeRectCallout">
            <a:avLst>
              <a:gd name="adj1" fmla="val -9289"/>
              <a:gd name="adj2" fmla="val 856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885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3192120" y="3534120"/>
            <a:ext cx="894240" cy="725760"/>
          </a:xfrm>
          <a:prstGeom prst="rect">
            <a:avLst/>
          </a:prstGeom>
          <a:ln>
            <a:noFill/>
          </a:ln>
        </p:spPr>
      </p:pic>
      <p:sp>
        <p:nvSpPr>
          <p:cNvPr id="1886" name="Line 94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87" name="Line 95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88" name="Line 96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89" name="Line 97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0" name="Line 98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1" name="Line 99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2" name="Line 100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3" name="Line 101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4" name="Line 102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5" name="Line 103"/>
          <p:cNvSpPr/>
          <p:nvPr/>
        </p:nvSpPr>
        <p:spPr>
          <a:xfrm flipH="1">
            <a:off x="3171960" y="588240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6" name="Line 104"/>
          <p:cNvSpPr/>
          <p:nvPr/>
        </p:nvSpPr>
        <p:spPr>
          <a:xfrm flipH="1">
            <a:off x="3183480" y="598464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7" name="Line 105"/>
          <p:cNvSpPr/>
          <p:nvPr/>
        </p:nvSpPr>
        <p:spPr>
          <a:xfrm flipH="1">
            <a:off x="3194640" y="608652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8" name="Line 106"/>
          <p:cNvSpPr/>
          <p:nvPr/>
        </p:nvSpPr>
        <p:spPr>
          <a:xfrm>
            <a:off x="3206160" y="618876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9" name="Line 107"/>
          <p:cNvSpPr/>
          <p:nvPr/>
        </p:nvSpPr>
        <p:spPr>
          <a:xfrm flipH="1">
            <a:off x="3217320" y="629100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0" name="Line 108"/>
          <p:cNvSpPr/>
          <p:nvPr/>
        </p:nvSpPr>
        <p:spPr>
          <a:xfrm flipH="1">
            <a:off x="3228480" y="63928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1" name="Line 109"/>
          <p:cNvSpPr/>
          <p:nvPr/>
        </p:nvSpPr>
        <p:spPr>
          <a:xfrm flipH="1">
            <a:off x="3240000" y="64954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2" name="Line 110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3" name="Line 111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4" name="Line 112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5" name="Line 113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6" name="Line 114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7" name="Line 115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8" name="Line 116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9" name="Line 117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10" name="Line 118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911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3320640" y="5786640"/>
            <a:ext cx="445680" cy="367920"/>
          </a:xfrm>
          <a:prstGeom prst="rect">
            <a:avLst/>
          </a:prstGeom>
          <a:ln>
            <a:noFill/>
          </a:ln>
        </p:spPr>
      </p:pic>
      <p:sp>
        <p:nvSpPr>
          <p:cNvPr id="1912" name="TextShape 119"/>
          <p:cNvSpPr txBox="1"/>
          <p:nvPr/>
        </p:nvSpPr>
        <p:spPr>
          <a:xfrm>
            <a:off x="3309480" y="550548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913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3611880" y="6086160"/>
            <a:ext cx="445680" cy="367560"/>
          </a:xfrm>
          <a:prstGeom prst="rect">
            <a:avLst/>
          </a:prstGeom>
          <a:ln>
            <a:noFill/>
          </a:ln>
        </p:spPr>
      </p:pic>
      <p:sp>
        <p:nvSpPr>
          <p:cNvPr id="1914" name="CustomShape 120"/>
          <p:cNvSpPr/>
          <p:nvPr/>
        </p:nvSpPr>
        <p:spPr>
          <a:xfrm>
            <a:off x="3455280" y="28598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915" name="Line 121"/>
          <p:cNvSpPr/>
          <p:nvPr/>
        </p:nvSpPr>
        <p:spPr>
          <a:xfrm>
            <a:off x="3508200" y="29109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16" name="Line 122"/>
          <p:cNvSpPr/>
          <p:nvPr/>
        </p:nvSpPr>
        <p:spPr>
          <a:xfrm>
            <a:off x="3508200" y="29617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17" name="Line 123"/>
          <p:cNvSpPr/>
          <p:nvPr/>
        </p:nvSpPr>
        <p:spPr>
          <a:xfrm>
            <a:off x="3508200" y="30132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18" name="Line 124"/>
          <p:cNvSpPr/>
          <p:nvPr/>
        </p:nvSpPr>
        <p:spPr>
          <a:xfrm>
            <a:off x="3508200" y="30643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19" name="Line 125"/>
          <p:cNvSpPr/>
          <p:nvPr/>
        </p:nvSpPr>
        <p:spPr>
          <a:xfrm>
            <a:off x="3508200" y="31150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20" name="TextShape 126"/>
          <p:cNvSpPr txBox="1"/>
          <p:nvPr/>
        </p:nvSpPr>
        <p:spPr>
          <a:xfrm>
            <a:off x="3287520" y="2566440"/>
            <a:ext cx="703440" cy="3769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>
                <a:latin typeface="Arial"/>
              </a:rPr>
              <a:t>DAX</a:t>
            </a:r>
            <a:endParaRPr/>
          </a:p>
        </p:txBody>
      </p:sp>
      <p:sp>
        <p:nvSpPr>
          <p:cNvPr id="1921" name="Line 127"/>
          <p:cNvSpPr/>
          <p:nvPr/>
        </p:nvSpPr>
        <p:spPr>
          <a:xfrm>
            <a:off x="3635280" y="3268440"/>
            <a:ext cx="0" cy="3391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922" name="Line 128"/>
          <p:cNvSpPr/>
          <p:nvPr/>
        </p:nvSpPr>
        <p:spPr>
          <a:xfrm>
            <a:off x="3636360" y="522792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923" name="CustomShape 129"/>
          <p:cNvSpPr/>
          <p:nvPr/>
        </p:nvSpPr>
        <p:spPr>
          <a:xfrm>
            <a:off x="3455280" y="47912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924" name="Line 130"/>
          <p:cNvSpPr/>
          <p:nvPr/>
        </p:nvSpPr>
        <p:spPr>
          <a:xfrm>
            <a:off x="3508200" y="48423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25" name="Line 131"/>
          <p:cNvSpPr/>
          <p:nvPr/>
        </p:nvSpPr>
        <p:spPr>
          <a:xfrm>
            <a:off x="3508200" y="48931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26" name="Line 132"/>
          <p:cNvSpPr/>
          <p:nvPr/>
        </p:nvSpPr>
        <p:spPr>
          <a:xfrm>
            <a:off x="3508200" y="49446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27" name="Line 133"/>
          <p:cNvSpPr/>
          <p:nvPr/>
        </p:nvSpPr>
        <p:spPr>
          <a:xfrm>
            <a:off x="3508200" y="49957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28" name="Line 134"/>
          <p:cNvSpPr/>
          <p:nvPr/>
        </p:nvSpPr>
        <p:spPr>
          <a:xfrm>
            <a:off x="3508200" y="50464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29" name="TextShape 135"/>
          <p:cNvSpPr txBox="1"/>
          <p:nvPr/>
        </p:nvSpPr>
        <p:spPr>
          <a:xfrm>
            <a:off x="3336840" y="4523040"/>
            <a:ext cx="633240" cy="3265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latin typeface="Arial"/>
              </a:rPr>
              <a:t>DAG</a:t>
            </a:r>
            <a:endParaRPr/>
          </a:p>
        </p:txBody>
      </p:sp>
      <p:sp>
        <p:nvSpPr>
          <p:cNvPr id="1930" name="Line 136"/>
          <p:cNvSpPr/>
          <p:nvPr/>
        </p:nvSpPr>
        <p:spPr>
          <a:xfrm>
            <a:off x="3637800" y="422676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931" name="TextShape 137"/>
          <p:cNvSpPr txBox="1"/>
          <p:nvPr/>
        </p:nvSpPr>
        <p:spPr>
          <a:xfrm>
            <a:off x="846720" y="1800720"/>
            <a:ext cx="12139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Submit</a:t>
            </a:r>
            <a:endParaRPr/>
          </a:p>
        </p:txBody>
      </p:sp>
      <p:sp>
        <p:nvSpPr>
          <p:cNvPr id="1932" name="Line 138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3" name="Line 139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4" name="Line 140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5" name="Line 141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6" name="Line 142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7" name="Line 143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8" name="Line 144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9" name="Line 145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0" name="Line 146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1" name="Line 147"/>
          <p:cNvSpPr/>
          <p:nvPr/>
        </p:nvSpPr>
        <p:spPr>
          <a:xfrm flipH="1">
            <a:off x="111996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2" name="Line 148"/>
          <p:cNvSpPr/>
          <p:nvPr/>
        </p:nvSpPr>
        <p:spPr>
          <a:xfrm flipH="1">
            <a:off x="112896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3" name="Line 149"/>
          <p:cNvSpPr/>
          <p:nvPr/>
        </p:nvSpPr>
        <p:spPr>
          <a:xfrm flipH="1">
            <a:off x="113796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4" name="Line 150"/>
          <p:cNvSpPr/>
          <p:nvPr/>
        </p:nvSpPr>
        <p:spPr>
          <a:xfrm>
            <a:off x="114696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5" name="Line 151"/>
          <p:cNvSpPr/>
          <p:nvPr/>
        </p:nvSpPr>
        <p:spPr>
          <a:xfrm flipH="1">
            <a:off x="115596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6" name="Line 152"/>
          <p:cNvSpPr/>
          <p:nvPr/>
        </p:nvSpPr>
        <p:spPr>
          <a:xfrm flipH="1">
            <a:off x="116460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7" name="Line 153"/>
          <p:cNvSpPr/>
          <p:nvPr/>
        </p:nvSpPr>
        <p:spPr>
          <a:xfrm flipH="1">
            <a:off x="117360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8" name="Line 154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9" name="Line 155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0" name="Line 156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1" name="Line 157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2" name="Line 158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3" name="Line 159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4" name="Line 160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5" name="Line 161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6" name="Line 162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7" name="TextShape 163"/>
          <p:cNvSpPr txBox="1"/>
          <p:nvPr/>
        </p:nvSpPr>
        <p:spPr>
          <a:xfrm>
            <a:off x="114912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958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2008800" y="2613240"/>
            <a:ext cx="781200" cy="1012320"/>
          </a:xfrm>
          <a:prstGeom prst="rect">
            <a:avLst/>
          </a:prstGeom>
          <a:ln>
            <a:noFill/>
          </a:ln>
        </p:spPr>
      </p:pic>
      <p:pic>
        <p:nvPicPr>
          <p:cNvPr id="1959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468000" y="2613240"/>
            <a:ext cx="1242720" cy="1161360"/>
          </a:xfrm>
          <a:prstGeom prst="rect">
            <a:avLst/>
          </a:prstGeom>
          <a:ln>
            <a:noFill/>
          </a:ln>
        </p:spPr>
      </p:pic>
      <p:sp>
        <p:nvSpPr>
          <p:cNvPr id="1960" name="Line 164"/>
          <p:cNvSpPr/>
          <p:nvPr/>
        </p:nvSpPr>
        <p:spPr>
          <a:xfrm>
            <a:off x="1095120" y="2973960"/>
            <a:ext cx="36684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961" name="Line 165"/>
          <p:cNvSpPr/>
          <p:nvPr/>
        </p:nvSpPr>
        <p:spPr>
          <a:xfrm flipV="1">
            <a:off x="1440000" y="2973960"/>
            <a:ext cx="0" cy="9075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962" name="Line 166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3" name="Line 167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4" name="Line 168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5" name="Line 169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6" name="Line 170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7" name="Line 171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8" name="Line 172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9" name="Line 173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0" name="Line 174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1" name="Line 175"/>
          <p:cNvSpPr/>
          <p:nvPr/>
        </p:nvSpPr>
        <p:spPr>
          <a:xfrm flipH="1">
            <a:off x="191484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2" name="Line 176"/>
          <p:cNvSpPr/>
          <p:nvPr/>
        </p:nvSpPr>
        <p:spPr>
          <a:xfrm flipH="1">
            <a:off x="192384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3" name="Line 177"/>
          <p:cNvSpPr/>
          <p:nvPr/>
        </p:nvSpPr>
        <p:spPr>
          <a:xfrm flipH="1">
            <a:off x="193284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4" name="Line 178"/>
          <p:cNvSpPr/>
          <p:nvPr/>
        </p:nvSpPr>
        <p:spPr>
          <a:xfrm>
            <a:off x="194184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5" name="Line 179"/>
          <p:cNvSpPr/>
          <p:nvPr/>
        </p:nvSpPr>
        <p:spPr>
          <a:xfrm flipH="1">
            <a:off x="195084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6" name="Line 180"/>
          <p:cNvSpPr/>
          <p:nvPr/>
        </p:nvSpPr>
        <p:spPr>
          <a:xfrm flipH="1">
            <a:off x="195948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7" name="Line 181"/>
          <p:cNvSpPr/>
          <p:nvPr/>
        </p:nvSpPr>
        <p:spPr>
          <a:xfrm flipH="1">
            <a:off x="196848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8" name="Line 182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9" name="Line 183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0" name="Line 184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1" name="Line 185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2" name="Line 186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3" name="Line 187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4" name="Line 188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5" name="Line 189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6" name="Line 190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7" name="Line 191"/>
          <p:cNvSpPr/>
          <p:nvPr/>
        </p:nvSpPr>
        <p:spPr>
          <a:xfrm>
            <a:off x="1534680" y="4844880"/>
            <a:ext cx="680400" cy="353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988" name="TextShape 192"/>
          <p:cNvSpPr txBox="1"/>
          <p:nvPr/>
        </p:nvSpPr>
        <p:spPr>
          <a:xfrm>
            <a:off x="190836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989" name="Line 193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0" name="Line 194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1" name="Line 195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2" name="Line 196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3" name="Line 197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4" name="Line 198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5" name="Line 199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6" name="Line 200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7" name="Line 201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8" name="Line 202"/>
          <p:cNvSpPr/>
          <p:nvPr/>
        </p:nvSpPr>
        <p:spPr>
          <a:xfrm flipH="1">
            <a:off x="34488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9" name="Line 203"/>
          <p:cNvSpPr/>
          <p:nvPr/>
        </p:nvSpPr>
        <p:spPr>
          <a:xfrm flipH="1">
            <a:off x="35388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0" name="Line 204"/>
          <p:cNvSpPr/>
          <p:nvPr/>
        </p:nvSpPr>
        <p:spPr>
          <a:xfrm flipH="1">
            <a:off x="36288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1" name="Line 205"/>
          <p:cNvSpPr/>
          <p:nvPr/>
        </p:nvSpPr>
        <p:spPr>
          <a:xfrm>
            <a:off x="37188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2" name="Line 206"/>
          <p:cNvSpPr/>
          <p:nvPr/>
        </p:nvSpPr>
        <p:spPr>
          <a:xfrm flipH="1">
            <a:off x="38088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3" name="Line 207"/>
          <p:cNvSpPr/>
          <p:nvPr/>
        </p:nvSpPr>
        <p:spPr>
          <a:xfrm flipH="1">
            <a:off x="38952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4" name="Line 208"/>
          <p:cNvSpPr/>
          <p:nvPr/>
        </p:nvSpPr>
        <p:spPr>
          <a:xfrm flipH="1">
            <a:off x="39852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5" name="Line 209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6" name="Line 210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7" name="Line 211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8" name="Line 212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9" name="Line 213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10" name="Line 214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11" name="Line 215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12" name="Line 216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13" name="Line 217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14" name="Line 218"/>
          <p:cNvSpPr/>
          <p:nvPr/>
        </p:nvSpPr>
        <p:spPr>
          <a:xfrm flipH="1">
            <a:off x="642240" y="4836600"/>
            <a:ext cx="687600" cy="3625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2015" name="TextShape 219"/>
          <p:cNvSpPr txBox="1"/>
          <p:nvPr/>
        </p:nvSpPr>
        <p:spPr>
          <a:xfrm>
            <a:off x="33804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2016" name="CustomShape 220"/>
          <p:cNvSpPr/>
          <p:nvPr/>
        </p:nvSpPr>
        <p:spPr>
          <a:xfrm>
            <a:off x="1545840" y="2762640"/>
            <a:ext cx="380880" cy="450720"/>
          </a:xfrm>
          <a:prstGeom prst="wedgeRectCallout">
            <a:avLst>
              <a:gd name="adj1" fmla="val -7689"/>
              <a:gd name="adj2" fmla="val 1177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2017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1575000" y="2812320"/>
            <a:ext cx="285840" cy="356040"/>
          </a:xfrm>
          <a:prstGeom prst="rect">
            <a:avLst/>
          </a:prstGeom>
          <a:ln>
            <a:noFill/>
          </a:ln>
        </p:spPr>
      </p:pic>
      <p:sp>
        <p:nvSpPr>
          <p:cNvPr id="2018" name="Line 221"/>
          <p:cNvSpPr/>
          <p:nvPr/>
        </p:nvSpPr>
        <p:spPr>
          <a:xfrm flipV="1">
            <a:off x="1439640" y="3831840"/>
            <a:ext cx="0" cy="7614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2019" name="Line 222"/>
          <p:cNvSpPr/>
          <p:nvPr/>
        </p:nvSpPr>
        <p:spPr>
          <a:xfrm flipV="1">
            <a:off x="1441800" y="3856680"/>
            <a:ext cx="2160" cy="3877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2020" name="Line 223"/>
          <p:cNvSpPr/>
          <p:nvPr/>
        </p:nvSpPr>
        <p:spPr>
          <a:xfrm>
            <a:off x="1436400" y="4812840"/>
            <a:ext cx="360" cy="3610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2021" name="CustomShape 224"/>
          <p:cNvSpPr/>
          <p:nvPr/>
        </p:nvSpPr>
        <p:spPr>
          <a:xfrm>
            <a:off x="1152000" y="4388760"/>
            <a:ext cx="579960" cy="3726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pic>
        <p:nvPicPr>
          <p:cNvPr id="2022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442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2023" name="" descr=""/>
          <p:cNvPicPr/>
          <p:nvPr/>
        </p:nvPicPr>
        <p:blipFill>
          <a:blip r:embed="rId17"/>
          <a:stretch>
            <a:fillRect/>
          </a:stretch>
        </p:blipFill>
        <p:spPr>
          <a:xfrm>
            <a:off x="622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2024" name="" descr=""/>
          <p:cNvPicPr/>
          <p:nvPr/>
        </p:nvPicPr>
        <p:blipFill>
          <a:blip r:embed="rId18"/>
          <a:stretch>
            <a:fillRect/>
          </a:stretch>
        </p:blipFill>
        <p:spPr>
          <a:xfrm>
            <a:off x="1234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2025" name="" descr=""/>
          <p:cNvPicPr/>
          <p:nvPr/>
        </p:nvPicPr>
        <p:blipFill>
          <a:blip r:embed="rId19"/>
          <a:stretch>
            <a:fillRect/>
          </a:stretch>
        </p:blipFill>
        <p:spPr>
          <a:xfrm>
            <a:off x="1414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2026" name="" descr=""/>
          <p:cNvPicPr/>
          <p:nvPr/>
        </p:nvPicPr>
        <p:blipFill>
          <a:blip r:embed="rId20"/>
          <a:stretch>
            <a:fillRect/>
          </a:stretch>
        </p:blipFill>
        <p:spPr>
          <a:xfrm>
            <a:off x="2026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2027" name="" descr=""/>
          <p:cNvPicPr/>
          <p:nvPr/>
        </p:nvPicPr>
        <p:blipFill>
          <a:blip r:embed="rId21"/>
          <a:stretch>
            <a:fillRect/>
          </a:stretch>
        </p:blipFill>
        <p:spPr>
          <a:xfrm>
            <a:off x="2206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2028" name="" descr=""/>
          <p:cNvPicPr/>
          <p:nvPr/>
        </p:nvPicPr>
        <p:blipFill>
          <a:blip r:embed="rId22"/>
          <a:stretch>
            <a:fillRect/>
          </a:stretch>
        </p:blipFill>
        <p:spPr>
          <a:xfrm>
            <a:off x="7297560" y="2526840"/>
            <a:ext cx="1485360" cy="1313640"/>
          </a:xfrm>
          <a:prstGeom prst="rect">
            <a:avLst/>
          </a:prstGeom>
          <a:ln>
            <a:noFill/>
          </a:ln>
        </p:spPr>
      </p:pic>
      <p:pic>
        <p:nvPicPr>
          <p:cNvPr id="2029" name="" descr=""/>
          <p:cNvPicPr/>
          <p:nvPr/>
        </p:nvPicPr>
        <p:blipFill>
          <a:blip r:embed="rId23"/>
          <a:stretch>
            <a:fillRect/>
          </a:stretch>
        </p:blipFill>
        <p:spPr>
          <a:xfrm>
            <a:off x="7844400" y="2915640"/>
            <a:ext cx="1037520" cy="507600"/>
          </a:xfrm>
          <a:prstGeom prst="rect">
            <a:avLst/>
          </a:prstGeom>
          <a:ln>
            <a:noFill/>
          </a:ln>
        </p:spPr>
      </p:pic>
      <p:pic>
        <p:nvPicPr>
          <p:cNvPr id="2030" name="" descr=""/>
          <p:cNvPicPr/>
          <p:nvPr/>
        </p:nvPicPr>
        <p:blipFill>
          <a:blip r:embed="rId24"/>
          <a:stretch>
            <a:fillRect/>
          </a:stretch>
        </p:blipFill>
        <p:spPr>
          <a:xfrm>
            <a:off x="6438240" y="4801320"/>
            <a:ext cx="1005840" cy="1188720"/>
          </a:xfrm>
          <a:prstGeom prst="rect">
            <a:avLst/>
          </a:prstGeom>
          <a:ln>
            <a:noFill/>
          </a:ln>
        </p:spPr>
      </p:pic>
      <p:pic>
        <p:nvPicPr>
          <p:cNvPr id="2031" name="" descr=""/>
          <p:cNvPicPr/>
          <p:nvPr/>
        </p:nvPicPr>
        <p:blipFill>
          <a:blip r:embed="rId25"/>
          <a:stretch>
            <a:fillRect/>
          </a:stretch>
        </p:blipFill>
        <p:spPr>
          <a:xfrm>
            <a:off x="8634240" y="4801320"/>
            <a:ext cx="951120" cy="1188720"/>
          </a:xfrm>
          <a:prstGeom prst="rect">
            <a:avLst/>
          </a:prstGeom>
          <a:ln>
            <a:noFill/>
          </a:ln>
        </p:spPr>
      </p:pic>
      <p:pic>
        <p:nvPicPr>
          <p:cNvPr id="2032" name="" descr=""/>
          <p:cNvPicPr/>
          <p:nvPr/>
        </p:nvPicPr>
        <p:blipFill>
          <a:blip r:embed="rId26"/>
          <a:stretch>
            <a:fillRect/>
          </a:stretch>
        </p:blipFill>
        <p:spPr>
          <a:xfrm>
            <a:off x="7576560" y="4802400"/>
            <a:ext cx="921600" cy="1187640"/>
          </a:xfrm>
          <a:prstGeom prst="rect">
            <a:avLst/>
          </a:prstGeom>
          <a:ln>
            <a:noFill/>
          </a:ln>
        </p:spPr>
      </p:pic>
      <p:pic>
        <p:nvPicPr>
          <p:cNvPr id="2033" name="" descr=""/>
          <p:cNvPicPr/>
          <p:nvPr/>
        </p:nvPicPr>
        <p:blipFill>
          <a:blip r:embed="rId27"/>
          <a:stretch>
            <a:fillRect/>
          </a:stretch>
        </p:blipFill>
        <p:spPr>
          <a:xfrm>
            <a:off x="7782120" y="6170400"/>
            <a:ext cx="759240" cy="3999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2034" name="CustomShape 225"/>
          <p:cNvSpPr/>
          <p:nvPr/>
        </p:nvSpPr>
        <p:spPr>
          <a:xfrm>
            <a:off x="8245440" y="5921640"/>
            <a:ext cx="252720" cy="99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2035" name="Line 226"/>
          <p:cNvSpPr/>
          <p:nvPr/>
        </p:nvSpPr>
        <p:spPr>
          <a:xfrm flipH="1">
            <a:off x="7782120" y="5921640"/>
            <a:ext cx="46332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036" name="Line 227"/>
          <p:cNvSpPr/>
          <p:nvPr/>
        </p:nvSpPr>
        <p:spPr>
          <a:xfrm>
            <a:off x="8498160" y="5921640"/>
            <a:ext cx="4320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037" name="Line 228"/>
          <p:cNvSpPr/>
          <p:nvPr/>
        </p:nvSpPr>
        <p:spPr>
          <a:xfrm>
            <a:off x="8056080" y="4023360"/>
            <a:ext cx="0" cy="54864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038" name="TextShape 229"/>
          <p:cNvSpPr txBox="1"/>
          <p:nvPr/>
        </p:nvSpPr>
        <p:spPr>
          <a:xfrm>
            <a:off x="6048000" y="1800360"/>
            <a:ext cx="399384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Uncertainty Quantification</a:t>
            </a:r>
            <a:endParaRPr/>
          </a:p>
        </p:txBody>
      </p:sp>
    </p:spTree>
  </p:cSld>
  <p:timing>
    <p:tnLst>
      <p:par>
        <p:cTn id="72" dur="indefinite" restart="never" nodeType="tmRoot">
          <p:childTnLst>
            <p:seq>
              <p:cTn id="7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0320" y="2331000"/>
            <a:ext cx="4458600" cy="3598200"/>
          </a:xfrm>
          <a:prstGeom prst="rect">
            <a:avLst/>
          </a:prstGeom>
          <a:ln>
            <a:noFill/>
          </a:ln>
        </p:spPr>
      </p:pic>
      <p:pic>
        <p:nvPicPr>
          <p:cNvPr id="204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52280" y="3396240"/>
            <a:ext cx="3112920" cy="1390680"/>
          </a:xfrm>
          <a:prstGeom prst="rect">
            <a:avLst/>
          </a:prstGeom>
          <a:ln>
            <a:noFill/>
          </a:ln>
        </p:spPr>
      </p:pic>
      <p:pic>
        <p:nvPicPr>
          <p:cNvPr id="204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593320" y="1219680"/>
            <a:ext cx="2727720" cy="2986560"/>
          </a:xfrm>
          <a:prstGeom prst="rect">
            <a:avLst/>
          </a:prstGeom>
          <a:ln>
            <a:noFill/>
          </a:ln>
        </p:spPr>
      </p:pic>
      <p:pic>
        <p:nvPicPr>
          <p:cNvPr id="2042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040880" y="2615760"/>
            <a:ext cx="2727720" cy="2986560"/>
          </a:xfrm>
          <a:prstGeom prst="rect">
            <a:avLst/>
          </a:prstGeom>
          <a:ln>
            <a:noFill/>
          </a:ln>
        </p:spPr>
      </p:pic>
      <p:pic>
        <p:nvPicPr>
          <p:cNvPr id="2043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648920" y="5968800"/>
            <a:ext cx="2247480" cy="98064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2044" name="CustomShape 1"/>
          <p:cNvSpPr/>
          <p:nvPr/>
        </p:nvSpPr>
        <p:spPr>
          <a:xfrm>
            <a:off x="9020520" y="5358960"/>
            <a:ext cx="748080" cy="243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2045" name="Line 2"/>
          <p:cNvSpPr/>
          <p:nvPr/>
        </p:nvSpPr>
        <p:spPr>
          <a:xfrm flipH="1">
            <a:off x="7648920" y="5358960"/>
            <a:ext cx="1371600" cy="57384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046" name="Line 3"/>
          <p:cNvSpPr/>
          <p:nvPr/>
        </p:nvSpPr>
        <p:spPr>
          <a:xfrm>
            <a:off x="9768600" y="5358960"/>
            <a:ext cx="127800" cy="57384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047" name="TextShape 4"/>
          <p:cNvSpPr txBox="1"/>
          <p:nvPr/>
        </p:nvSpPr>
        <p:spPr>
          <a:xfrm>
            <a:off x="504720" y="28620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Inputs and Outputs as Distributions</a:t>
            </a:r>
            <a:endParaRPr/>
          </a:p>
        </p:txBody>
      </p:sp>
    </p:spTree>
  </p:cSld>
  <p:timing>
    <p:tnLst>
      <p:par>
        <p:cTn id="74" dur="indefinite" restart="never" nodeType="tmRoot">
          <p:childTnLst>
            <p:seq>
              <p:cTn id="7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CNTbands</a:t>
            </a:r>
            <a:endParaRPr/>
          </a:p>
        </p:txBody>
      </p:sp>
      <p:sp>
        <p:nvSpPr>
          <p:cNvPr id="171" name="TextShape 2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  <p:pic>
        <p:nvPicPr>
          <p:cNvPr id="17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80680" y="914400"/>
            <a:ext cx="4357080" cy="4003200"/>
          </a:xfrm>
          <a:prstGeom prst="rect">
            <a:avLst/>
          </a:prstGeom>
          <a:ln>
            <a:noFill/>
          </a:ln>
        </p:spPr>
      </p:pic>
      <p:sp>
        <p:nvSpPr>
          <p:cNvPr id="173" name="CustomShape 3"/>
          <p:cNvSpPr/>
          <p:nvPr/>
        </p:nvSpPr>
        <p:spPr>
          <a:xfrm>
            <a:off x="706320" y="2011680"/>
            <a:ext cx="4086360" cy="24688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7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0" y="2139840"/>
            <a:ext cx="7095600" cy="3895200"/>
          </a:xfrm>
          <a:prstGeom prst="rect">
            <a:avLst/>
          </a:prstGeom>
          <a:ln w="36720">
            <a:solidFill>
              <a:srgbClr val="000000"/>
            </a:solidFill>
            <a:round/>
          </a:ln>
        </p:spPr>
      </p:pic>
      <p:sp>
        <p:nvSpPr>
          <p:cNvPr id="175" name="Line 4"/>
          <p:cNvSpPr/>
          <p:nvPr/>
        </p:nvSpPr>
        <p:spPr>
          <a:xfrm>
            <a:off x="718560" y="2046600"/>
            <a:ext cx="2025000" cy="835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</p:sp>
      <p:sp>
        <p:nvSpPr>
          <p:cNvPr id="176" name="Line 5"/>
          <p:cNvSpPr/>
          <p:nvPr/>
        </p:nvSpPr>
        <p:spPr>
          <a:xfrm>
            <a:off x="729360" y="4442040"/>
            <a:ext cx="1990800" cy="16063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</p:sp>
      <p:sp>
        <p:nvSpPr>
          <p:cNvPr id="177" name="Line 6"/>
          <p:cNvSpPr/>
          <p:nvPr/>
        </p:nvSpPr>
        <p:spPr>
          <a:xfrm>
            <a:off x="4780080" y="2040120"/>
            <a:ext cx="5058720" cy="997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322080" y="2077920"/>
            <a:ext cx="3559680" cy="2052000"/>
          </a:xfrm>
          <a:prstGeom prst="rect">
            <a:avLst/>
          </a:prstGeom>
          <a:ln>
            <a:noFill/>
          </a:ln>
        </p:spPr>
      </p:pic>
      <p:sp>
        <p:nvSpPr>
          <p:cNvPr id="2049" name="TextShape 1"/>
          <p:cNvSpPr txBox="1"/>
          <p:nvPr/>
        </p:nvSpPr>
        <p:spPr>
          <a:xfrm>
            <a:off x="7677000" y="786960"/>
            <a:ext cx="1023480" cy="88596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800">
                <a:latin typeface="Arial"/>
              </a:rPr>
              <a:t>2+M</a:t>
            </a:r>
            <a:endParaRPr/>
          </a:p>
          <a:p>
            <a:pPr algn="ctr"/>
            <a:r>
              <a:rPr lang="en-US" sz="2800">
                <a:latin typeface="Arial"/>
              </a:rPr>
              <a:t>Visits</a:t>
            </a:r>
            <a:endParaRPr/>
          </a:p>
        </p:txBody>
      </p:sp>
      <p:sp>
        <p:nvSpPr>
          <p:cNvPr id="2050" name="TextShape 2"/>
          <p:cNvSpPr txBox="1"/>
          <p:nvPr/>
        </p:nvSpPr>
        <p:spPr>
          <a:xfrm>
            <a:off x="604080" y="731520"/>
            <a:ext cx="2047680" cy="100008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800">
                <a:latin typeface="Arial"/>
              </a:rPr>
              <a:t>27 FTEs</a:t>
            </a:r>
            <a:endParaRPr/>
          </a:p>
          <a:p>
            <a:pPr algn="ctr"/>
            <a:r>
              <a:rPr lang="en-US">
                <a:latin typeface="Arial"/>
              </a:rPr>
              <a:t>18 Developers</a:t>
            </a:r>
            <a:endParaRPr/>
          </a:p>
          <a:p>
            <a:pPr algn="ctr"/>
            <a:r>
              <a:rPr lang="en-US">
                <a:latin typeface="Arial"/>
              </a:rPr>
              <a:t>5 Support/Training</a:t>
            </a:r>
            <a:endParaRPr/>
          </a:p>
        </p:txBody>
      </p:sp>
      <p:sp>
        <p:nvSpPr>
          <p:cNvPr id="2051" name="TextShape 3"/>
          <p:cNvSpPr txBox="1"/>
          <p:nvPr/>
        </p:nvSpPr>
        <p:spPr>
          <a:xfrm>
            <a:off x="3929040" y="737280"/>
            <a:ext cx="2322000" cy="100008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800">
                <a:latin typeface="Arial"/>
              </a:rPr>
              <a:t>10+ Years</a:t>
            </a:r>
            <a:endParaRPr/>
          </a:p>
          <a:p>
            <a:pPr algn="ctr"/>
            <a:r>
              <a:rPr lang="en-US">
                <a:latin typeface="Arial"/>
              </a:rPr>
              <a:t>Supporting Research</a:t>
            </a:r>
            <a:endParaRPr/>
          </a:p>
          <a:p>
            <a:pPr algn="ctr"/>
            <a:r>
              <a:rPr lang="en-US">
                <a:latin typeface="Arial"/>
              </a:rPr>
              <a:t>And Collaboration</a:t>
            </a:r>
            <a:endParaRPr/>
          </a:p>
        </p:txBody>
      </p:sp>
      <p:pic>
        <p:nvPicPr>
          <p:cNvPr id="205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836040" y="4311360"/>
            <a:ext cx="2883960" cy="2011680"/>
          </a:xfrm>
          <a:prstGeom prst="rect">
            <a:avLst/>
          </a:prstGeom>
          <a:ln>
            <a:noFill/>
          </a:ln>
        </p:spPr>
      </p:pic>
      <p:sp>
        <p:nvSpPr>
          <p:cNvPr id="2053" name="TextShape 4"/>
          <p:cNvSpPr txBox="1"/>
          <p:nvPr/>
        </p:nvSpPr>
        <p:spPr>
          <a:xfrm>
            <a:off x="6802560" y="6414480"/>
            <a:ext cx="2943720" cy="60228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>
                <a:latin typeface="Arial"/>
              </a:rPr>
              <a:t>Secure, Scalable, Sharable</a:t>
            </a:r>
            <a:endParaRPr/>
          </a:p>
          <a:p>
            <a:pPr algn="ctr"/>
            <a:r>
              <a:rPr lang="en-US">
                <a:latin typeface="Arial"/>
              </a:rPr>
              <a:t>Dev Environments</a:t>
            </a:r>
            <a:endParaRPr/>
          </a:p>
        </p:txBody>
      </p:sp>
      <p:sp>
        <p:nvSpPr>
          <p:cNvPr id="2054" name="Line 5"/>
          <p:cNvSpPr/>
          <p:nvPr/>
        </p:nvSpPr>
        <p:spPr>
          <a:xfrm>
            <a:off x="53366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55" name="Line 6"/>
          <p:cNvSpPr/>
          <p:nvPr/>
        </p:nvSpPr>
        <p:spPr>
          <a:xfrm>
            <a:off x="52927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56" name="Line 7"/>
          <p:cNvSpPr/>
          <p:nvPr/>
        </p:nvSpPr>
        <p:spPr>
          <a:xfrm>
            <a:off x="52484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57" name="Line 8"/>
          <p:cNvSpPr/>
          <p:nvPr/>
        </p:nvSpPr>
        <p:spPr>
          <a:xfrm>
            <a:off x="52048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58" name="Line 9"/>
          <p:cNvSpPr/>
          <p:nvPr/>
        </p:nvSpPr>
        <p:spPr>
          <a:xfrm>
            <a:off x="51606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59" name="Line 10"/>
          <p:cNvSpPr/>
          <p:nvPr/>
        </p:nvSpPr>
        <p:spPr>
          <a:xfrm>
            <a:off x="51166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0" name="Line 11"/>
          <p:cNvSpPr/>
          <p:nvPr/>
        </p:nvSpPr>
        <p:spPr>
          <a:xfrm>
            <a:off x="507276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1" name="Line 12"/>
          <p:cNvSpPr/>
          <p:nvPr/>
        </p:nvSpPr>
        <p:spPr>
          <a:xfrm>
            <a:off x="50288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2" name="Line 13"/>
          <p:cNvSpPr/>
          <p:nvPr/>
        </p:nvSpPr>
        <p:spPr>
          <a:xfrm>
            <a:off x="49849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3" name="Line 14"/>
          <p:cNvSpPr/>
          <p:nvPr/>
        </p:nvSpPr>
        <p:spPr>
          <a:xfrm flipH="1">
            <a:off x="4957560" y="587736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4" name="Line 15"/>
          <p:cNvSpPr/>
          <p:nvPr/>
        </p:nvSpPr>
        <p:spPr>
          <a:xfrm flipH="1">
            <a:off x="4963320" y="592272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5" name="Line 16"/>
          <p:cNvSpPr/>
          <p:nvPr/>
        </p:nvSpPr>
        <p:spPr>
          <a:xfrm flipH="1">
            <a:off x="4968720" y="59680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6" name="Line 17"/>
          <p:cNvSpPr/>
          <p:nvPr/>
        </p:nvSpPr>
        <p:spPr>
          <a:xfrm>
            <a:off x="4974480" y="601416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7" name="Line 18"/>
          <p:cNvSpPr/>
          <p:nvPr/>
        </p:nvSpPr>
        <p:spPr>
          <a:xfrm flipH="1">
            <a:off x="4979880" y="605952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8" name="Line 19"/>
          <p:cNvSpPr/>
          <p:nvPr/>
        </p:nvSpPr>
        <p:spPr>
          <a:xfrm flipH="1">
            <a:off x="4985280" y="61048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9" name="Line 20"/>
          <p:cNvSpPr/>
          <p:nvPr/>
        </p:nvSpPr>
        <p:spPr>
          <a:xfrm flipH="1">
            <a:off x="4991040" y="61506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70" name="Line 21"/>
          <p:cNvSpPr/>
          <p:nvPr/>
        </p:nvSpPr>
        <p:spPr>
          <a:xfrm>
            <a:off x="53366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71" name="Line 22"/>
          <p:cNvSpPr/>
          <p:nvPr/>
        </p:nvSpPr>
        <p:spPr>
          <a:xfrm>
            <a:off x="52927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72" name="Line 23"/>
          <p:cNvSpPr/>
          <p:nvPr/>
        </p:nvSpPr>
        <p:spPr>
          <a:xfrm>
            <a:off x="52484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73" name="Line 24"/>
          <p:cNvSpPr/>
          <p:nvPr/>
        </p:nvSpPr>
        <p:spPr>
          <a:xfrm>
            <a:off x="52048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74" name="Line 25"/>
          <p:cNvSpPr/>
          <p:nvPr/>
        </p:nvSpPr>
        <p:spPr>
          <a:xfrm>
            <a:off x="51606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75" name="Line 26"/>
          <p:cNvSpPr/>
          <p:nvPr/>
        </p:nvSpPr>
        <p:spPr>
          <a:xfrm>
            <a:off x="51166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76" name="Line 27"/>
          <p:cNvSpPr/>
          <p:nvPr/>
        </p:nvSpPr>
        <p:spPr>
          <a:xfrm>
            <a:off x="507276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77" name="Line 28"/>
          <p:cNvSpPr/>
          <p:nvPr/>
        </p:nvSpPr>
        <p:spPr>
          <a:xfrm>
            <a:off x="50288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78" name="Line 29"/>
          <p:cNvSpPr/>
          <p:nvPr/>
        </p:nvSpPr>
        <p:spPr>
          <a:xfrm>
            <a:off x="49849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207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030640" y="5834520"/>
            <a:ext cx="217800" cy="164160"/>
          </a:xfrm>
          <a:prstGeom prst="rect">
            <a:avLst/>
          </a:prstGeom>
          <a:ln>
            <a:noFill/>
          </a:ln>
        </p:spPr>
      </p:pic>
      <p:pic>
        <p:nvPicPr>
          <p:cNvPr id="208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172840" y="596808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2081" name="TextShape 30"/>
          <p:cNvSpPr txBox="1"/>
          <p:nvPr/>
        </p:nvSpPr>
        <p:spPr>
          <a:xfrm>
            <a:off x="4408560" y="4403160"/>
            <a:ext cx="144108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HUBzero Infrastructure</a:t>
            </a:r>
            <a:endParaRPr/>
          </a:p>
        </p:txBody>
      </p:sp>
      <p:pic>
        <p:nvPicPr>
          <p:cNvPr id="2082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373720" y="4580640"/>
            <a:ext cx="483480" cy="446040"/>
          </a:xfrm>
          <a:prstGeom prst="rect">
            <a:avLst/>
          </a:prstGeom>
          <a:ln>
            <a:noFill/>
          </a:ln>
        </p:spPr>
      </p:pic>
      <p:pic>
        <p:nvPicPr>
          <p:cNvPr id="2083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4554000" y="4586400"/>
            <a:ext cx="768960" cy="511560"/>
          </a:xfrm>
          <a:prstGeom prst="rect">
            <a:avLst/>
          </a:prstGeom>
          <a:ln>
            <a:noFill/>
          </a:ln>
        </p:spPr>
      </p:pic>
      <p:sp>
        <p:nvSpPr>
          <p:cNvPr id="2084" name="TextShape 31"/>
          <p:cNvSpPr txBox="1"/>
          <p:nvPr/>
        </p:nvSpPr>
        <p:spPr>
          <a:xfrm>
            <a:off x="5278680" y="5055120"/>
            <a:ext cx="822600" cy="4939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900">
                <a:latin typeface="Arial"/>
              </a:rPr>
              <a:t>Tool Session</a:t>
            </a:r>
            <a:endParaRPr/>
          </a:p>
          <a:p>
            <a:pPr algn="ctr"/>
            <a:r>
              <a:rPr b="1" lang="en-US" sz="900">
                <a:latin typeface="Arial"/>
              </a:rPr>
              <a:t>Containers</a:t>
            </a:r>
            <a:endParaRPr/>
          </a:p>
        </p:txBody>
      </p:sp>
      <p:sp>
        <p:nvSpPr>
          <p:cNvPr id="2085" name="Line 32"/>
          <p:cNvSpPr/>
          <p:nvPr/>
        </p:nvSpPr>
        <p:spPr>
          <a:xfrm>
            <a:off x="4942080" y="4745160"/>
            <a:ext cx="22716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2086" name="Line 33"/>
          <p:cNvSpPr/>
          <p:nvPr/>
        </p:nvSpPr>
        <p:spPr>
          <a:xfrm flipV="1">
            <a:off x="5155560" y="4745160"/>
            <a:ext cx="0" cy="3996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2087" name="Line 34"/>
          <p:cNvSpPr/>
          <p:nvPr/>
        </p:nvSpPr>
        <p:spPr>
          <a:xfrm>
            <a:off x="58284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88" name="Line 35"/>
          <p:cNvSpPr/>
          <p:nvPr/>
        </p:nvSpPr>
        <p:spPr>
          <a:xfrm>
            <a:off x="57844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89" name="Line 36"/>
          <p:cNvSpPr/>
          <p:nvPr/>
        </p:nvSpPr>
        <p:spPr>
          <a:xfrm>
            <a:off x="574056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0" name="Line 37"/>
          <p:cNvSpPr/>
          <p:nvPr/>
        </p:nvSpPr>
        <p:spPr>
          <a:xfrm>
            <a:off x="56966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1" name="Line 38"/>
          <p:cNvSpPr/>
          <p:nvPr/>
        </p:nvSpPr>
        <p:spPr>
          <a:xfrm>
            <a:off x="56527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2" name="Line 39"/>
          <p:cNvSpPr/>
          <p:nvPr/>
        </p:nvSpPr>
        <p:spPr>
          <a:xfrm>
            <a:off x="56084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3" name="Line 40"/>
          <p:cNvSpPr/>
          <p:nvPr/>
        </p:nvSpPr>
        <p:spPr>
          <a:xfrm>
            <a:off x="55648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4" name="Line 41"/>
          <p:cNvSpPr/>
          <p:nvPr/>
        </p:nvSpPr>
        <p:spPr>
          <a:xfrm>
            <a:off x="55206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5" name="Line 42"/>
          <p:cNvSpPr/>
          <p:nvPr/>
        </p:nvSpPr>
        <p:spPr>
          <a:xfrm>
            <a:off x="54766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6" name="Line 43"/>
          <p:cNvSpPr/>
          <p:nvPr/>
        </p:nvSpPr>
        <p:spPr>
          <a:xfrm flipH="1">
            <a:off x="5449680" y="587736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7" name="Line 44"/>
          <p:cNvSpPr/>
          <p:nvPr/>
        </p:nvSpPr>
        <p:spPr>
          <a:xfrm flipH="1">
            <a:off x="5455080" y="592272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8" name="Line 45"/>
          <p:cNvSpPr/>
          <p:nvPr/>
        </p:nvSpPr>
        <p:spPr>
          <a:xfrm flipH="1">
            <a:off x="5460840" y="59680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9" name="Line 46"/>
          <p:cNvSpPr/>
          <p:nvPr/>
        </p:nvSpPr>
        <p:spPr>
          <a:xfrm>
            <a:off x="5466240" y="601416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0" name="Line 47"/>
          <p:cNvSpPr/>
          <p:nvPr/>
        </p:nvSpPr>
        <p:spPr>
          <a:xfrm flipH="1">
            <a:off x="5471640" y="605952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1" name="Line 48"/>
          <p:cNvSpPr/>
          <p:nvPr/>
        </p:nvSpPr>
        <p:spPr>
          <a:xfrm flipH="1">
            <a:off x="5477040" y="61048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2" name="Line 49"/>
          <p:cNvSpPr/>
          <p:nvPr/>
        </p:nvSpPr>
        <p:spPr>
          <a:xfrm flipH="1">
            <a:off x="5482440" y="61506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3" name="Line 50"/>
          <p:cNvSpPr/>
          <p:nvPr/>
        </p:nvSpPr>
        <p:spPr>
          <a:xfrm>
            <a:off x="58284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4" name="Line 51"/>
          <p:cNvSpPr/>
          <p:nvPr/>
        </p:nvSpPr>
        <p:spPr>
          <a:xfrm>
            <a:off x="57844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5" name="Line 52"/>
          <p:cNvSpPr/>
          <p:nvPr/>
        </p:nvSpPr>
        <p:spPr>
          <a:xfrm>
            <a:off x="574056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6" name="Line 53"/>
          <p:cNvSpPr/>
          <p:nvPr/>
        </p:nvSpPr>
        <p:spPr>
          <a:xfrm>
            <a:off x="56966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7" name="Line 54"/>
          <p:cNvSpPr/>
          <p:nvPr/>
        </p:nvSpPr>
        <p:spPr>
          <a:xfrm>
            <a:off x="56527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8" name="Line 55"/>
          <p:cNvSpPr/>
          <p:nvPr/>
        </p:nvSpPr>
        <p:spPr>
          <a:xfrm>
            <a:off x="56084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9" name="Line 56"/>
          <p:cNvSpPr/>
          <p:nvPr/>
        </p:nvSpPr>
        <p:spPr>
          <a:xfrm>
            <a:off x="55648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10" name="Line 57"/>
          <p:cNvSpPr/>
          <p:nvPr/>
        </p:nvSpPr>
        <p:spPr>
          <a:xfrm>
            <a:off x="55206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11" name="Line 58"/>
          <p:cNvSpPr/>
          <p:nvPr/>
        </p:nvSpPr>
        <p:spPr>
          <a:xfrm>
            <a:off x="54766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2112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522040" y="5834520"/>
            <a:ext cx="218520" cy="164160"/>
          </a:xfrm>
          <a:prstGeom prst="rect">
            <a:avLst/>
          </a:prstGeom>
          <a:ln>
            <a:noFill/>
          </a:ln>
        </p:spPr>
      </p:pic>
      <p:pic>
        <p:nvPicPr>
          <p:cNvPr id="2113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5664960" y="596808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2114" name="Line 59"/>
          <p:cNvSpPr/>
          <p:nvPr/>
        </p:nvSpPr>
        <p:spPr>
          <a:xfrm>
            <a:off x="5214240" y="5569200"/>
            <a:ext cx="420840" cy="155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2115" name="TextShape 60"/>
          <p:cNvSpPr txBox="1"/>
          <p:nvPr/>
        </p:nvSpPr>
        <p:spPr>
          <a:xfrm>
            <a:off x="5459400" y="568116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2116" name="Line 61"/>
          <p:cNvSpPr/>
          <p:nvPr/>
        </p:nvSpPr>
        <p:spPr>
          <a:xfrm>
            <a:off x="485676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17" name="Line 62"/>
          <p:cNvSpPr/>
          <p:nvPr/>
        </p:nvSpPr>
        <p:spPr>
          <a:xfrm>
            <a:off x="48128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18" name="Line 63"/>
          <p:cNvSpPr/>
          <p:nvPr/>
        </p:nvSpPr>
        <p:spPr>
          <a:xfrm>
            <a:off x="47689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19" name="Line 64"/>
          <p:cNvSpPr/>
          <p:nvPr/>
        </p:nvSpPr>
        <p:spPr>
          <a:xfrm>
            <a:off x="47250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0" name="Line 65"/>
          <p:cNvSpPr/>
          <p:nvPr/>
        </p:nvSpPr>
        <p:spPr>
          <a:xfrm>
            <a:off x="46810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1" name="Line 66"/>
          <p:cNvSpPr/>
          <p:nvPr/>
        </p:nvSpPr>
        <p:spPr>
          <a:xfrm>
            <a:off x="463716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2" name="Line 67"/>
          <p:cNvSpPr/>
          <p:nvPr/>
        </p:nvSpPr>
        <p:spPr>
          <a:xfrm>
            <a:off x="45932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3" name="Line 68"/>
          <p:cNvSpPr/>
          <p:nvPr/>
        </p:nvSpPr>
        <p:spPr>
          <a:xfrm>
            <a:off x="45493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4" name="Line 69"/>
          <p:cNvSpPr/>
          <p:nvPr/>
        </p:nvSpPr>
        <p:spPr>
          <a:xfrm>
            <a:off x="45054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5" name="Line 70"/>
          <p:cNvSpPr/>
          <p:nvPr/>
        </p:nvSpPr>
        <p:spPr>
          <a:xfrm flipH="1">
            <a:off x="4478040" y="587736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6" name="Line 71"/>
          <p:cNvSpPr/>
          <p:nvPr/>
        </p:nvSpPr>
        <p:spPr>
          <a:xfrm flipH="1">
            <a:off x="4483440" y="592272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7" name="Line 72"/>
          <p:cNvSpPr/>
          <p:nvPr/>
        </p:nvSpPr>
        <p:spPr>
          <a:xfrm flipH="1">
            <a:off x="4489200" y="59680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8" name="Line 73"/>
          <p:cNvSpPr/>
          <p:nvPr/>
        </p:nvSpPr>
        <p:spPr>
          <a:xfrm>
            <a:off x="4494600" y="601416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9" name="Line 74"/>
          <p:cNvSpPr/>
          <p:nvPr/>
        </p:nvSpPr>
        <p:spPr>
          <a:xfrm flipH="1">
            <a:off x="4500000" y="605952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0" name="Line 75"/>
          <p:cNvSpPr/>
          <p:nvPr/>
        </p:nvSpPr>
        <p:spPr>
          <a:xfrm flipH="1">
            <a:off x="4505760" y="61048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1" name="Line 76"/>
          <p:cNvSpPr/>
          <p:nvPr/>
        </p:nvSpPr>
        <p:spPr>
          <a:xfrm flipH="1">
            <a:off x="4511160" y="61506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2" name="Line 77"/>
          <p:cNvSpPr/>
          <p:nvPr/>
        </p:nvSpPr>
        <p:spPr>
          <a:xfrm>
            <a:off x="485676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3" name="Line 78"/>
          <p:cNvSpPr/>
          <p:nvPr/>
        </p:nvSpPr>
        <p:spPr>
          <a:xfrm>
            <a:off x="48128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4" name="Line 79"/>
          <p:cNvSpPr/>
          <p:nvPr/>
        </p:nvSpPr>
        <p:spPr>
          <a:xfrm>
            <a:off x="47689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5" name="Line 80"/>
          <p:cNvSpPr/>
          <p:nvPr/>
        </p:nvSpPr>
        <p:spPr>
          <a:xfrm>
            <a:off x="47250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6" name="Line 81"/>
          <p:cNvSpPr/>
          <p:nvPr/>
        </p:nvSpPr>
        <p:spPr>
          <a:xfrm>
            <a:off x="46810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7" name="Line 82"/>
          <p:cNvSpPr/>
          <p:nvPr/>
        </p:nvSpPr>
        <p:spPr>
          <a:xfrm>
            <a:off x="463716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8" name="Line 83"/>
          <p:cNvSpPr/>
          <p:nvPr/>
        </p:nvSpPr>
        <p:spPr>
          <a:xfrm>
            <a:off x="45932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9" name="Line 84"/>
          <p:cNvSpPr/>
          <p:nvPr/>
        </p:nvSpPr>
        <p:spPr>
          <a:xfrm>
            <a:off x="45493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40" name="Line 85"/>
          <p:cNvSpPr/>
          <p:nvPr/>
        </p:nvSpPr>
        <p:spPr>
          <a:xfrm>
            <a:off x="45054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2141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4550760" y="5834520"/>
            <a:ext cx="218160" cy="164160"/>
          </a:xfrm>
          <a:prstGeom prst="rect">
            <a:avLst/>
          </a:prstGeom>
          <a:ln>
            <a:noFill/>
          </a:ln>
        </p:spPr>
      </p:pic>
      <p:pic>
        <p:nvPicPr>
          <p:cNvPr id="2142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4693320" y="596808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2143" name="Line 86"/>
          <p:cNvSpPr/>
          <p:nvPr/>
        </p:nvSpPr>
        <p:spPr>
          <a:xfrm flipH="1">
            <a:off x="4662000" y="5565240"/>
            <a:ext cx="425520" cy="1594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2144" name="TextShape 87"/>
          <p:cNvSpPr txBox="1"/>
          <p:nvPr/>
        </p:nvSpPr>
        <p:spPr>
          <a:xfrm>
            <a:off x="4506480" y="568116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2145" name="CustomShape 88"/>
          <p:cNvSpPr/>
          <p:nvPr/>
        </p:nvSpPr>
        <p:spPr>
          <a:xfrm flipH="1">
            <a:off x="5191560" y="4651200"/>
            <a:ext cx="140760" cy="166320"/>
          </a:xfrm>
          <a:prstGeom prst="wedgeRectCallout">
            <a:avLst>
              <a:gd name="adj1" fmla="val 38791"/>
              <a:gd name="adj2" fmla="val 1343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2146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5217840" y="4669200"/>
            <a:ext cx="105840" cy="131760"/>
          </a:xfrm>
          <a:prstGeom prst="rect">
            <a:avLst/>
          </a:prstGeom>
          <a:ln>
            <a:noFill/>
          </a:ln>
        </p:spPr>
      </p:pic>
      <p:sp>
        <p:nvSpPr>
          <p:cNvPr id="2147" name="Line 89"/>
          <p:cNvSpPr/>
          <p:nvPr/>
        </p:nvSpPr>
        <p:spPr>
          <a:xfrm flipV="1">
            <a:off x="5155560" y="5123160"/>
            <a:ext cx="0" cy="3351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2148" name="Line 90"/>
          <p:cNvSpPr/>
          <p:nvPr/>
        </p:nvSpPr>
        <p:spPr>
          <a:xfrm flipH="1" flipV="1">
            <a:off x="5155560" y="4968360"/>
            <a:ext cx="1080" cy="336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2149" name="Line 91"/>
          <p:cNvSpPr/>
          <p:nvPr/>
        </p:nvSpPr>
        <p:spPr>
          <a:xfrm>
            <a:off x="5153400" y="5555160"/>
            <a:ext cx="360" cy="1591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2150" name="TextShape 92"/>
          <p:cNvSpPr txBox="1"/>
          <p:nvPr/>
        </p:nvSpPr>
        <p:spPr>
          <a:xfrm>
            <a:off x="4967640" y="568116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2151" name="CustomShape 93"/>
          <p:cNvSpPr/>
          <p:nvPr/>
        </p:nvSpPr>
        <p:spPr>
          <a:xfrm>
            <a:off x="4977360" y="5368320"/>
            <a:ext cx="358560" cy="1641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 sz="700">
                <a:latin typeface="Arial"/>
              </a:rPr>
              <a:t>Submit</a:t>
            </a:r>
            <a:endParaRPr/>
          </a:p>
          <a:p>
            <a:pPr algn="ctr"/>
            <a:r>
              <a:rPr lang="en-US" sz="700">
                <a:latin typeface="Arial"/>
              </a:rPr>
              <a:t>Proxy</a:t>
            </a:r>
            <a:endParaRPr/>
          </a:p>
        </p:txBody>
      </p:sp>
      <p:pic>
        <p:nvPicPr>
          <p:cNvPr id="2152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3931920" y="6309360"/>
            <a:ext cx="1440000" cy="457200"/>
          </a:xfrm>
          <a:prstGeom prst="rect">
            <a:avLst/>
          </a:prstGeom>
          <a:ln>
            <a:noFill/>
          </a:ln>
        </p:spPr>
      </p:pic>
      <p:pic>
        <p:nvPicPr>
          <p:cNvPr id="2153" name="Picture 110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5486400" y="6305040"/>
            <a:ext cx="1005840" cy="552960"/>
          </a:xfrm>
          <a:prstGeom prst="rect">
            <a:avLst/>
          </a:prstGeom>
          <a:ln>
            <a:noFill/>
          </a:ln>
        </p:spPr>
      </p:pic>
      <p:pic>
        <p:nvPicPr>
          <p:cNvPr id="2154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301680" y="4322880"/>
            <a:ext cx="2333520" cy="146304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pic>
        <p:nvPicPr>
          <p:cNvPr id="2155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575280" y="4601160"/>
            <a:ext cx="2484000" cy="151452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pic>
        <p:nvPicPr>
          <p:cNvPr id="2156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903600" y="4866120"/>
            <a:ext cx="2484000" cy="152388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pic>
        <p:nvPicPr>
          <p:cNvPr id="2157" name="" descr=""/>
          <p:cNvPicPr/>
          <p:nvPr/>
        </p:nvPicPr>
        <p:blipFill>
          <a:blip r:embed="rId17"/>
          <a:stretch>
            <a:fillRect/>
          </a:stretch>
        </p:blipFill>
        <p:spPr>
          <a:xfrm>
            <a:off x="1247040" y="5181840"/>
            <a:ext cx="2370960" cy="146304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2158" name="Line 94"/>
          <p:cNvSpPr/>
          <p:nvPr/>
        </p:nvSpPr>
        <p:spPr>
          <a:xfrm>
            <a:off x="7632360" y="4572000"/>
            <a:ext cx="720" cy="2757240"/>
          </a:xfrm>
          <a:prstGeom prst="line">
            <a:avLst/>
          </a:prstGeom>
          <a:ln w="9360">
            <a:solidFill>
              <a:srgbClr val="c0c0c0"/>
            </a:solidFill>
            <a:custDash>
              <a:ds d="104000" sp="78000"/>
            </a:custDash>
            <a:miter/>
          </a:ln>
        </p:spPr>
      </p:sp>
    </p:spTree>
  </p:cSld>
  <p:timing>
    <p:tnLst>
      <p:par>
        <p:cTn id="76" dur="indefinite" restart="never" nodeType="tmRoot">
          <p:childTnLst>
            <p:seq>
              <p:cTn id="7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Many Pieces by Different Developers</a:t>
            </a:r>
            <a:endParaRPr/>
          </a:p>
        </p:txBody>
      </p:sp>
      <p:sp>
        <p:nvSpPr>
          <p:cNvPr id="179" name="TextShape 2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  <p:pic>
        <p:nvPicPr>
          <p:cNvPr id="18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7680" y="1188720"/>
            <a:ext cx="2769840" cy="192024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13480" y="1231200"/>
            <a:ext cx="4140000" cy="598644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309800" y="1073160"/>
            <a:ext cx="2482200" cy="145512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309440" y="2625480"/>
            <a:ext cx="2482560" cy="147852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309800" y="4208760"/>
            <a:ext cx="2482560" cy="1478520"/>
          </a:xfrm>
          <a:prstGeom prst="rect">
            <a:avLst/>
          </a:prstGeom>
          <a:ln>
            <a:noFill/>
          </a:ln>
        </p:spPr>
      </p:pic>
      <p:sp>
        <p:nvSpPr>
          <p:cNvPr id="185" name="Line 3"/>
          <p:cNvSpPr/>
          <p:nvPr/>
        </p:nvSpPr>
        <p:spPr>
          <a:xfrm>
            <a:off x="2913480" y="1645920"/>
            <a:ext cx="835560" cy="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86" name="Line 4"/>
          <p:cNvSpPr/>
          <p:nvPr/>
        </p:nvSpPr>
        <p:spPr>
          <a:xfrm flipV="1">
            <a:off x="6583680" y="1920240"/>
            <a:ext cx="2011680" cy="466344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87" name="Line 5"/>
          <p:cNvSpPr/>
          <p:nvPr/>
        </p:nvSpPr>
        <p:spPr>
          <a:xfrm flipV="1">
            <a:off x="6583680" y="3383280"/>
            <a:ext cx="2002680" cy="320976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88" name="Line 6"/>
          <p:cNvSpPr/>
          <p:nvPr/>
        </p:nvSpPr>
        <p:spPr>
          <a:xfrm flipV="1">
            <a:off x="6574680" y="4937760"/>
            <a:ext cx="2020680" cy="165528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190" name="CustomShape 1"/>
          <p:cNvSpPr/>
          <p:nvPr/>
        </p:nvSpPr>
        <p:spPr>
          <a:xfrm>
            <a:off x="5212080" y="1554480"/>
            <a:ext cx="2011680" cy="1737360"/>
          </a:xfrm>
          <a:prstGeom prst="wedgeRectCallout">
            <a:avLst>
              <a:gd name="adj1" fmla="val 14948"/>
              <a:gd name="adj2" fmla="val 24920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19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303520" y="16459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192" name="CustomShape 2"/>
          <p:cNvSpPr/>
          <p:nvPr/>
        </p:nvSpPr>
        <p:spPr>
          <a:xfrm rot="19981800">
            <a:off x="6257880" y="16063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93" name="Line 3"/>
          <p:cNvSpPr/>
          <p:nvPr/>
        </p:nvSpPr>
        <p:spPr>
          <a:xfrm flipV="1">
            <a:off x="6251400" y="16200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4" name="Line 4"/>
          <p:cNvSpPr/>
          <p:nvPr/>
        </p:nvSpPr>
        <p:spPr>
          <a:xfrm flipV="1">
            <a:off x="6282720" y="17442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5" name="Line 5"/>
          <p:cNvSpPr/>
          <p:nvPr/>
        </p:nvSpPr>
        <p:spPr>
          <a:xfrm flipV="1">
            <a:off x="6314400" y="17748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6" name="Line 6"/>
          <p:cNvSpPr/>
          <p:nvPr/>
        </p:nvSpPr>
        <p:spPr>
          <a:xfrm flipV="1">
            <a:off x="6345720" y="18050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7" name="Line 7"/>
          <p:cNvSpPr/>
          <p:nvPr/>
        </p:nvSpPr>
        <p:spPr>
          <a:xfrm flipV="1">
            <a:off x="6376680" y="18662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8" name="CustomShape 8"/>
          <p:cNvSpPr/>
          <p:nvPr/>
        </p:nvSpPr>
        <p:spPr>
          <a:xfrm rot="1347000">
            <a:off x="6561720" y="16912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99" name="Line 9"/>
          <p:cNvSpPr/>
          <p:nvPr/>
        </p:nvSpPr>
        <p:spPr>
          <a:xfrm>
            <a:off x="6722640" y="17100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0" name="Line 10"/>
          <p:cNvSpPr/>
          <p:nvPr/>
        </p:nvSpPr>
        <p:spPr>
          <a:xfrm>
            <a:off x="6696360" y="17737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1" name="Line 11"/>
          <p:cNvSpPr/>
          <p:nvPr/>
        </p:nvSpPr>
        <p:spPr>
          <a:xfrm>
            <a:off x="6669720" y="18378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2" name="Line 12"/>
          <p:cNvSpPr/>
          <p:nvPr/>
        </p:nvSpPr>
        <p:spPr>
          <a:xfrm>
            <a:off x="6643440" y="19018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3" name="Line 13"/>
          <p:cNvSpPr/>
          <p:nvPr/>
        </p:nvSpPr>
        <p:spPr>
          <a:xfrm>
            <a:off x="6617160" y="19652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4" name="CustomShape 14"/>
          <p:cNvSpPr/>
          <p:nvPr/>
        </p:nvSpPr>
        <p:spPr>
          <a:xfrm>
            <a:off x="6332040" y="178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05" name="Line 15"/>
          <p:cNvSpPr/>
          <p:nvPr/>
        </p:nvSpPr>
        <p:spPr>
          <a:xfrm>
            <a:off x="6400800" y="1854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6" name="Line 16"/>
          <p:cNvSpPr/>
          <p:nvPr/>
        </p:nvSpPr>
        <p:spPr>
          <a:xfrm>
            <a:off x="6400800" y="1923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7" name="Line 17"/>
          <p:cNvSpPr/>
          <p:nvPr/>
        </p:nvSpPr>
        <p:spPr>
          <a:xfrm>
            <a:off x="6400800" y="1992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8" name="Line 18"/>
          <p:cNvSpPr/>
          <p:nvPr/>
        </p:nvSpPr>
        <p:spPr>
          <a:xfrm>
            <a:off x="6400800" y="2062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9" name="Line 19"/>
          <p:cNvSpPr/>
          <p:nvPr/>
        </p:nvSpPr>
        <p:spPr>
          <a:xfrm>
            <a:off x="6400800" y="213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10" name="TextShape 20"/>
          <p:cNvSpPr txBox="1"/>
          <p:nvPr/>
        </p:nvSpPr>
        <p:spPr>
          <a:xfrm>
            <a:off x="5347080" y="24336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Researcher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21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158880" y="2144520"/>
            <a:ext cx="914400" cy="255600"/>
          </a:xfrm>
          <a:prstGeom prst="rect">
            <a:avLst/>
          </a:prstGeom>
          <a:ln>
            <a:noFill/>
          </a:ln>
        </p:spPr>
      </p:pic>
      <p:sp>
        <p:nvSpPr>
          <p:cNvPr id="212" name="TextShape 21"/>
          <p:cNvSpPr txBox="1"/>
          <p:nvPr/>
        </p:nvSpPr>
        <p:spPr>
          <a:xfrm>
            <a:off x="504000" y="28548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1990s – Initial Algorithms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214" name="CustomShape 1"/>
          <p:cNvSpPr/>
          <p:nvPr/>
        </p:nvSpPr>
        <p:spPr>
          <a:xfrm>
            <a:off x="5212080" y="1737360"/>
            <a:ext cx="2824920" cy="1645920"/>
          </a:xfrm>
          <a:prstGeom prst="wedgeRectCallout">
            <a:avLst>
              <a:gd name="adj1" fmla="val 10643"/>
              <a:gd name="adj2" fmla="val 23768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21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339520" y="177984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216" name="TextShape 2"/>
          <p:cNvSpPr txBox="1"/>
          <p:nvPr/>
        </p:nvSpPr>
        <p:spPr>
          <a:xfrm>
            <a:off x="5943600" y="173736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Researcher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217" name="CustomShape 3"/>
          <p:cNvSpPr/>
          <p:nvPr/>
        </p:nvSpPr>
        <p:spPr>
          <a:xfrm>
            <a:off x="182880" y="1554480"/>
            <a:ext cx="2011680" cy="1737360"/>
          </a:xfrm>
          <a:prstGeom prst="wedgeRectCallout">
            <a:avLst>
              <a:gd name="adj1" fmla="val 7184"/>
              <a:gd name="adj2" fmla="val 2523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21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4320" y="16459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219" name="CustomShape 4"/>
          <p:cNvSpPr/>
          <p:nvPr/>
        </p:nvSpPr>
        <p:spPr>
          <a:xfrm rot="19981800">
            <a:off x="1228680" y="16063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20" name="Line 5"/>
          <p:cNvSpPr/>
          <p:nvPr/>
        </p:nvSpPr>
        <p:spPr>
          <a:xfrm flipV="1">
            <a:off x="1222200" y="16200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1" name="Line 6"/>
          <p:cNvSpPr/>
          <p:nvPr/>
        </p:nvSpPr>
        <p:spPr>
          <a:xfrm flipV="1">
            <a:off x="1253520" y="17442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2" name="Line 7"/>
          <p:cNvSpPr/>
          <p:nvPr/>
        </p:nvSpPr>
        <p:spPr>
          <a:xfrm flipV="1">
            <a:off x="1285200" y="17748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3" name="Line 8"/>
          <p:cNvSpPr/>
          <p:nvPr/>
        </p:nvSpPr>
        <p:spPr>
          <a:xfrm flipV="1">
            <a:off x="1316520" y="18050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4" name="Line 9"/>
          <p:cNvSpPr/>
          <p:nvPr/>
        </p:nvSpPr>
        <p:spPr>
          <a:xfrm flipV="1">
            <a:off x="1347480" y="18662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5" name="CustomShape 10"/>
          <p:cNvSpPr/>
          <p:nvPr/>
        </p:nvSpPr>
        <p:spPr>
          <a:xfrm rot="1347000">
            <a:off x="1532520" y="16912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26" name="Line 11"/>
          <p:cNvSpPr/>
          <p:nvPr/>
        </p:nvSpPr>
        <p:spPr>
          <a:xfrm>
            <a:off x="1693440" y="17100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7" name="Line 12"/>
          <p:cNvSpPr/>
          <p:nvPr/>
        </p:nvSpPr>
        <p:spPr>
          <a:xfrm>
            <a:off x="1667160" y="17737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8" name="Line 13"/>
          <p:cNvSpPr/>
          <p:nvPr/>
        </p:nvSpPr>
        <p:spPr>
          <a:xfrm>
            <a:off x="1640520" y="18378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9" name="Line 14"/>
          <p:cNvSpPr/>
          <p:nvPr/>
        </p:nvSpPr>
        <p:spPr>
          <a:xfrm>
            <a:off x="1614240" y="19018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0" name="Line 15"/>
          <p:cNvSpPr/>
          <p:nvPr/>
        </p:nvSpPr>
        <p:spPr>
          <a:xfrm>
            <a:off x="1587960" y="19652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1" name="CustomShape 16"/>
          <p:cNvSpPr/>
          <p:nvPr/>
        </p:nvSpPr>
        <p:spPr>
          <a:xfrm>
            <a:off x="1302840" y="178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32" name="Line 17"/>
          <p:cNvSpPr/>
          <p:nvPr/>
        </p:nvSpPr>
        <p:spPr>
          <a:xfrm>
            <a:off x="1371600" y="1854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3" name="Line 18"/>
          <p:cNvSpPr/>
          <p:nvPr/>
        </p:nvSpPr>
        <p:spPr>
          <a:xfrm>
            <a:off x="1371600" y="1923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4" name="Line 19"/>
          <p:cNvSpPr/>
          <p:nvPr/>
        </p:nvSpPr>
        <p:spPr>
          <a:xfrm>
            <a:off x="1371600" y="1992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5" name="Line 20"/>
          <p:cNvSpPr/>
          <p:nvPr/>
        </p:nvSpPr>
        <p:spPr>
          <a:xfrm>
            <a:off x="1371600" y="2062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6" name="Line 21"/>
          <p:cNvSpPr/>
          <p:nvPr/>
        </p:nvSpPr>
        <p:spPr>
          <a:xfrm>
            <a:off x="1371600" y="213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7" name="TextShape 22"/>
          <p:cNvSpPr txBox="1"/>
          <p:nvPr/>
        </p:nvSpPr>
        <p:spPr>
          <a:xfrm>
            <a:off x="317880" y="24336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NASA Scientist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238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1129680" y="2144520"/>
            <a:ext cx="914400" cy="255600"/>
          </a:xfrm>
          <a:prstGeom prst="rect">
            <a:avLst/>
          </a:prstGeom>
          <a:ln>
            <a:noFill/>
          </a:ln>
        </p:spPr>
      </p:pic>
      <p:sp>
        <p:nvSpPr>
          <p:cNvPr id="239" name="CustomShape 23"/>
          <p:cNvSpPr/>
          <p:nvPr/>
        </p:nvSpPr>
        <p:spPr>
          <a:xfrm rot="20685000">
            <a:off x="5487480" y="25938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40" name="Line 24"/>
          <p:cNvSpPr/>
          <p:nvPr/>
        </p:nvSpPr>
        <p:spPr>
          <a:xfrm flipV="1">
            <a:off x="5508000" y="262476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1" name="Line 25"/>
          <p:cNvSpPr/>
          <p:nvPr/>
        </p:nvSpPr>
        <p:spPr>
          <a:xfrm flipV="1">
            <a:off x="5526000" y="272772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2" name="Line 26"/>
          <p:cNvSpPr/>
          <p:nvPr/>
        </p:nvSpPr>
        <p:spPr>
          <a:xfrm flipV="1">
            <a:off x="5544360" y="277632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3" name="Line 27"/>
          <p:cNvSpPr/>
          <p:nvPr/>
        </p:nvSpPr>
        <p:spPr>
          <a:xfrm flipV="1">
            <a:off x="5562360" y="28249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4" name="Line 28"/>
          <p:cNvSpPr/>
          <p:nvPr/>
        </p:nvSpPr>
        <p:spPr>
          <a:xfrm flipV="1">
            <a:off x="5580360" y="289116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5" name="CustomShape 29"/>
          <p:cNvSpPr/>
          <p:nvPr/>
        </p:nvSpPr>
        <p:spPr>
          <a:xfrm rot="954600">
            <a:off x="6147360" y="259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46" name="Line 30"/>
          <p:cNvSpPr/>
          <p:nvPr/>
        </p:nvSpPr>
        <p:spPr>
          <a:xfrm>
            <a:off x="6279840" y="26254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7" name="Line 31"/>
          <p:cNvSpPr/>
          <p:nvPr/>
        </p:nvSpPr>
        <p:spPr>
          <a:xfrm>
            <a:off x="6261120" y="269172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8" name="Line 32"/>
          <p:cNvSpPr/>
          <p:nvPr/>
        </p:nvSpPr>
        <p:spPr>
          <a:xfrm>
            <a:off x="6242040" y="275868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9" name="Line 33"/>
          <p:cNvSpPr/>
          <p:nvPr/>
        </p:nvSpPr>
        <p:spPr>
          <a:xfrm>
            <a:off x="6222960" y="28249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50" name="Line 34"/>
          <p:cNvSpPr/>
          <p:nvPr/>
        </p:nvSpPr>
        <p:spPr>
          <a:xfrm>
            <a:off x="6204240" y="289116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51" name="CustomShape 35"/>
          <p:cNvSpPr/>
          <p:nvPr/>
        </p:nvSpPr>
        <p:spPr>
          <a:xfrm>
            <a:off x="5825880" y="259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52" name="Line 36"/>
          <p:cNvSpPr/>
          <p:nvPr/>
        </p:nvSpPr>
        <p:spPr>
          <a:xfrm>
            <a:off x="5894640" y="2664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53" name="Line 37"/>
          <p:cNvSpPr/>
          <p:nvPr/>
        </p:nvSpPr>
        <p:spPr>
          <a:xfrm>
            <a:off x="5894640" y="2733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54" name="Line 38"/>
          <p:cNvSpPr/>
          <p:nvPr/>
        </p:nvSpPr>
        <p:spPr>
          <a:xfrm>
            <a:off x="5894640" y="2802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55" name="Line 39"/>
          <p:cNvSpPr/>
          <p:nvPr/>
        </p:nvSpPr>
        <p:spPr>
          <a:xfrm>
            <a:off x="5894640" y="2872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56" name="Line 40"/>
          <p:cNvSpPr/>
          <p:nvPr/>
        </p:nvSpPr>
        <p:spPr>
          <a:xfrm>
            <a:off x="5894640" y="294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257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486400" y="296352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258" name="CustomShape 41"/>
          <p:cNvSpPr/>
          <p:nvPr/>
        </p:nvSpPr>
        <p:spPr>
          <a:xfrm>
            <a:off x="7040880" y="26478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59" name="Line 42"/>
          <p:cNvSpPr/>
          <p:nvPr/>
        </p:nvSpPr>
        <p:spPr>
          <a:xfrm>
            <a:off x="7109640" y="27169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60" name="Line 43"/>
          <p:cNvSpPr/>
          <p:nvPr/>
        </p:nvSpPr>
        <p:spPr>
          <a:xfrm>
            <a:off x="7109640" y="27856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61" name="Line 44"/>
          <p:cNvSpPr/>
          <p:nvPr/>
        </p:nvSpPr>
        <p:spPr>
          <a:xfrm>
            <a:off x="7109640" y="28551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62" name="Line 45"/>
          <p:cNvSpPr/>
          <p:nvPr/>
        </p:nvSpPr>
        <p:spPr>
          <a:xfrm>
            <a:off x="7109640" y="29242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63" name="Line 46"/>
          <p:cNvSpPr/>
          <p:nvPr/>
        </p:nvSpPr>
        <p:spPr>
          <a:xfrm>
            <a:off x="7109640" y="2993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264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343640" y="261504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265" name="TextShape 47"/>
          <p:cNvSpPr txBox="1"/>
          <p:nvPr/>
        </p:nvSpPr>
        <p:spPr>
          <a:xfrm>
            <a:off x="504000" y="28548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2002 – Idea for a Tool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4000680" y="2456280"/>
            <a:ext cx="1257120" cy="2764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 </a:t>
            </a:r>
            <a:endParaRPr/>
          </a:p>
        </p:txBody>
      </p:sp>
      <p:sp>
        <p:nvSpPr>
          <p:cNvPr id="267" name="CustomShape 2"/>
          <p:cNvSpPr/>
          <p:nvPr/>
        </p:nvSpPr>
        <p:spPr>
          <a:xfrm flipV="1">
            <a:off x="981000" y="1932120"/>
            <a:ext cx="228600" cy="226800"/>
          </a:xfrm>
          <a:prstGeom prst="triangle">
            <a:avLst>
              <a:gd name="adj" fmla="val 10800"/>
            </a:avLst>
          </a:prstGeom>
          <a:solidFill>
            <a:srgbClr val="ff0000"/>
          </a:solidFill>
          <a:ln>
            <a:noFill/>
          </a:ln>
        </p:spPr>
      </p:sp>
      <p:sp>
        <p:nvSpPr>
          <p:cNvPr id="268" name="CustomShape 3"/>
          <p:cNvSpPr/>
          <p:nvPr/>
        </p:nvSpPr>
        <p:spPr>
          <a:xfrm>
            <a:off x="457200" y="3027240"/>
            <a:ext cx="1257480" cy="2764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 </a:t>
            </a:r>
            <a:endParaRPr/>
          </a:p>
        </p:txBody>
      </p:sp>
      <p:sp>
        <p:nvSpPr>
          <p:cNvPr id="269" name="Line 4"/>
          <p:cNvSpPr/>
          <p:nvPr/>
        </p:nvSpPr>
        <p:spPr>
          <a:xfrm>
            <a:off x="2924280" y="1542960"/>
            <a:ext cx="1440" cy="4610160"/>
          </a:xfrm>
          <a:prstGeom prst="line">
            <a:avLst/>
          </a:prstGeom>
          <a:ln w="9360">
            <a:solidFill>
              <a:srgbClr val="c0c0c0"/>
            </a:solidFill>
            <a:custDash>
              <a:ds d="104000" sp="78000"/>
            </a:custDash>
            <a:miter/>
          </a:ln>
        </p:spPr>
      </p:sp>
      <p:sp>
        <p:nvSpPr>
          <p:cNvPr id="270" name="CustomShape 5"/>
          <p:cNvSpPr/>
          <p:nvPr/>
        </p:nvSpPr>
        <p:spPr>
          <a:xfrm>
            <a:off x="4000680" y="2448000"/>
            <a:ext cx="1257120" cy="2764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Registered</a:t>
            </a:r>
            <a:endParaRPr/>
          </a:p>
        </p:txBody>
      </p:sp>
      <p:cxnSp>
        <p:nvCxnSpPr>
          <p:cNvPr id="271" name="Line 6"/>
          <p:cNvCxnSpPr/>
          <p:nvPr/>
        </p:nvCxnSpPr>
        <p:spPr>
          <a:xfrm>
            <a:off x="1083240" y="2154240"/>
            <a:ext cx="354564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272" name="CustomShape 7"/>
          <p:cNvSpPr/>
          <p:nvPr/>
        </p:nvSpPr>
        <p:spPr>
          <a:xfrm>
            <a:off x="457200" y="3019320"/>
            <a:ext cx="1257480" cy="2764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Created</a:t>
            </a:r>
            <a:endParaRPr/>
          </a:p>
        </p:txBody>
      </p:sp>
      <p:cxnSp>
        <p:nvCxnSpPr>
          <p:cNvPr id="273" name="Line 8"/>
          <p:cNvCxnSpPr/>
          <p:nvPr/>
        </p:nvCxnSpPr>
        <p:spPr>
          <a:xfrm flipH="1">
            <a:off x="1083600" y="2725560"/>
            <a:ext cx="354708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274" name="CustomShape 9"/>
          <p:cNvSpPr/>
          <p:nvPr/>
        </p:nvSpPr>
        <p:spPr>
          <a:xfrm>
            <a:off x="4000680" y="359100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Uploaded</a:t>
            </a:r>
            <a:endParaRPr/>
          </a:p>
        </p:txBody>
      </p:sp>
      <p:cxnSp>
        <p:nvCxnSpPr>
          <p:cNvPr id="275" name="Line 10"/>
          <p:cNvCxnSpPr/>
          <p:nvPr/>
        </p:nvCxnSpPr>
        <p:spPr>
          <a:xfrm>
            <a:off x="1083240" y="3295800"/>
            <a:ext cx="35456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276" name="CustomShape 11"/>
          <p:cNvSpPr/>
          <p:nvPr/>
        </p:nvSpPr>
        <p:spPr>
          <a:xfrm>
            <a:off x="457200" y="4162320"/>
            <a:ext cx="125748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Installed</a:t>
            </a:r>
            <a:endParaRPr/>
          </a:p>
        </p:txBody>
      </p:sp>
      <p:cxnSp>
        <p:nvCxnSpPr>
          <p:cNvPr id="277" name="Line 12"/>
          <p:cNvCxnSpPr/>
          <p:nvPr/>
        </p:nvCxnSpPr>
        <p:spPr>
          <a:xfrm flipH="1">
            <a:off x="1083600" y="3867120"/>
            <a:ext cx="354708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278" name="CustomShape 13"/>
          <p:cNvSpPr/>
          <p:nvPr/>
        </p:nvSpPr>
        <p:spPr>
          <a:xfrm>
            <a:off x="4000680" y="416232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Updated</a:t>
            </a:r>
            <a:endParaRPr/>
          </a:p>
        </p:txBody>
      </p:sp>
      <p:cxnSp>
        <p:nvCxnSpPr>
          <p:cNvPr id="279" name="Line 14"/>
          <p:cNvCxnSpPr/>
          <p:nvPr/>
        </p:nvCxnSpPr>
        <p:spPr>
          <a:xfrm>
            <a:off x="1714680" y="4300560"/>
            <a:ext cx="2286720" cy="2160"/>
          </a:xfrm>
          <a:prstGeom prst="straightConnector1">
            <a:avLst/>
          </a:prstGeom>
          <a:ln w="936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cxnSp>
      <p:sp>
        <p:nvSpPr>
          <p:cNvPr id="280" name="CustomShape 15"/>
          <p:cNvSpPr/>
          <p:nvPr/>
        </p:nvSpPr>
        <p:spPr>
          <a:xfrm>
            <a:off x="2286000" y="5305320"/>
            <a:ext cx="125748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Published</a:t>
            </a:r>
            <a:endParaRPr/>
          </a:p>
        </p:txBody>
      </p:sp>
      <p:cxnSp>
        <p:nvCxnSpPr>
          <p:cNvPr id="281" name="Line 16"/>
          <p:cNvCxnSpPr/>
          <p:nvPr/>
        </p:nvCxnSpPr>
        <p:spPr>
          <a:xfrm>
            <a:off x="1083240" y="4438800"/>
            <a:ext cx="35456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282" name="Line 17"/>
          <p:cNvCxnSpPr/>
          <p:nvPr/>
        </p:nvCxnSpPr>
        <p:spPr>
          <a:xfrm flipV="1">
            <a:off x="3543480" y="4298400"/>
            <a:ext cx="1715040" cy="114660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283" name="CustomShape 18"/>
          <p:cNvSpPr/>
          <p:nvPr/>
        </p:nvSpPr>
        <p:spPr>
          <a:xfrm>
            <a:off x="4000680" y="587700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Retired</a:t>
            </a:r>
            <a:endParaRPr/>
          </a:p>
        </p:txBody>
      </p:sp>
      <p:cxnSp>
        <p:nvCxnSpPr>
          <p:cNvPr id="284" name="Line 19"/>
          <p:cNvCxnSpPr/>
          <p:nvPr/>
        </p:nvCxnSpPr>
        <p:spPr>
          <a:xfrm>
            <a:off x="2912040" y="5579640"/>
            <a:ext cx="1716840" cy="2991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285" name="CustomShape 20"/>
          <p:cNvSpPr/>
          <p:nvPr/>
        </p:nvSpPr>
        <p:spPr>
          <a:xfrm flipV="1">
            <a:off x="981000" y="1923480"/>
            <a:ext cx="228600" cy="227160"/>
          </a:xfrm>
          <a:prstGeom prst="triangle">
            <a:avLst>
              <a:gd name="adj" fmla="val 108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286" name="CustomShape 21"/>
          <p:cNvSpPr/>
          <p:nvPr/>
        </p:nvSpPr>
        <p:spPr>
          <a:xfrm>
            <a:off x="76320" y="1657440"/>
            <a:ext cx="2019240" cy="342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Contribution form</a:t>
            </a:r>
            <a:endParaRPr/>
          </a:p>
        </p:txBody>
      </p:sp>
      <p:sp>
        <p:nvSpPr>
          <p:cNvPr id="287" name="CustomShape 22"/>
          <p:cNvSpPr/>
          <p:nvPr/>
        </p:nvSpPr>
        <p:spPr>
          <a:xfrm>
            <a:off x="4000680" y="473400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Approved</a:t>
            </a:r>
            <a:endParaRPr/>
          </a:p>
        </p:txBody>
      </p:sp>
      <p:cxnSp>
        <p:nvCxnSpPr>
          <p:cNvPr id="288" name="Line 23"/>
          <p:cNvCxnSpPr/>
          <p:nvPr/>
        </p:nvCxnSpPr>
        <p:spPr>
          <a:xfrm flipH="1">
            <a:off x="2912400" y="5008680"/>
            <a:ext cx="1718280" cy="2973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289" name="Line 24"/>
          <p:cNvCxnSpPr>
            <a:stCxn id="287" idx="3"/>
          </p:cNvCxnSpPr>
          <p:nvPr/>
        </p:nvCxnSpPr>
        <p:spPr>
          <a:xfrm>
            <a:off x="5257800" y="4872240"/>
            <a:ext cx="228960" cy="5400"/>
          </a:xfrm>
          <a:prstGeom prst="straightConnector1">
            <a:avLst/>
          </a:prstGeom>
          <a:ln w="9360">
            <a:solidFill>
              <a:srgbClr val="000000"/>
            </a:solidFill>
            <a:miter/>
          </a:ln>
        </p:spPr>
      </p:cxnSp>
      <p:sp>
        <p:nvSpPr>
          <p:cNvPr id="290" name="CustomShape 25"/>
          <p:cNvSpPr/>
          <p:nvPr/>
        </p:nvSpPr>
        <p:spPr>
          <a:xfrm>
            <a:off x="5564160" y="4135320"/>
            <a:ext cx="4037040" cy="330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Provides:</a:t>
            </a:r>
            <a:endParaRPr/>
          </a:p>
          <a:p>
            <a:pPr>
              <a:buFont typeface="Arial"/>
              <a:buChar char="•"/>
            </a:pPr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Source code repository</a:t>
            </a:r>
            <a:endParaRPr/>
          </a:p>
          <a:p>
            <a:pPr>
              <a:buFont typeface="Arial"/>
              <a:buChar char="•"/>
            </a:pPr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Wiki for project documentaton</a:t>
            </a:r>
            <a:endParaRPr/>
          </a:p>
          <a:p>
            <a:pPr>
              <a:buFont typeface="Arial"/>
              <a:buChar char="•"/>
            </a:pPr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Placeholder for publishing tool</a:t>
            </a:r>
            <a:endParaRPr/>
          </a:p>
          <a:p>
            <a:pPr>
              <a:buFont typeface="Arial"/>
              <a:buChar char="•"/>
            </a:pPr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Access to HUB Workspace</a:t>
            </a:r>
            <a:endParaRPr/>
          </a:p>
        </p:txBody>
      </p:sp>
      <p:sp>
        <p:nvSpPr>
          <p:cNvPr id="291" name="CustomShape 26"/>
          <p:cNvSpPr/>
          <p:nvPr/>
        </p:nvSpPr>
        <p:spPr>
          <a:xfrm>
            <a:off x="5772240" y="1398600"/>
            <a:ext cx="2091600" cy="276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6800" bIns="46800"/>
          <a:p>
            <a:pPr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https://yourhub.org/tools</a:t>
            </a:r>
            <a:endParaRPr/>
          </a:p>
        </p:txBody>
      </p:sp>
      <p:pic>
        <p:nvPicPr>
          <p:cNvPr id="2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867280" y="1665360"/>
            <a:ext cx="2971800" cy="2160360"/>
          </a:xfrm>
          <a:prstGeom prst="rect">
            <a:avLst/>
          </a:prstGeom>
          <a:ln>
            <a:noFill/>
          </a:ln>
        </p:spPr>
      </p:pic>
      <p:sp>
        <p:nvSpPr>
          <p:cNvPr id="293" name="TextShape 27"/>
          <p:cNvSpPr txBox="1"/>
          <p:nvPr/>
        </p:nvSpPr>
        <p:spPr>
          <a:xfrm>
            <a:off x="504000" y="28584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Tool Registered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7223400" y="6663600"/>
            <a:ext cx="2351520" cy="401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EF1D2EB-8ED7-4E76-BB73-8FB838792869}" type="slidenum"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/>
          </a:p>
        </p:txBody>
      </p:sp>
      <p:sp>
        <p:nvSpPr>
          <p:cNvPr id="295" name="TextShape 2"/>
          <p:cNvSpPr txBox="1"/>
          <p:nvPr/>
        </p:nvSpPr>
        <p:spPr>
          <a:xfrm>
            <a:off x="504000" y="28548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What is a Workspace?</a:t>
            </a:r>
            <a:endParaRPr/>
          </a:p>
        </p:txBody>
      </p:sp>
      <p:pic>
        <p:nvPicPr>
          <p:cNvPr id="29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5000" y="1554480"/>
            <a:ext cx="5702040" cy="4663440"/>
          </a:xfrm>
          <a:prstGeom prst="rect">
            <a:avLst/>
          </a:prstGeom>
          <a:ln>
            <a:noFill/>
          </a:ln>
        </p:spPr>
      </p:pic>
      <p:sp>
        <p:nvSpPr>
          <p:cNvPr id="297" name="TextShape 3"/>
          <p:cNvSpPr txBox="1"/>
          <p:nvPr/>
        </p:nvSpPr>
        <p:spPr>
          <a:xfrm>
            <a:off x="6090480" y="1580760"/>
            <a:ext cx="4010040" cy="22651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Full-featured Desktop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Runs in the Cloud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For Developers &amp; Researchers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Accessible from any web browser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Still running after you close browser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File storage provided by the HUB</a:t>
            </a:r>
            <a:endParaRPr/>
          </a:p>
        </p:txBody>
      </p:sp>
      <p:sp>
        <p:nvSpPr>
          <p:cNvPr id="298" name="CustomShape 4"/>
          <p:cNvSpPr/>
          <p:nvPr/>
        </p:nvSpPr>
        <p:spPr>
          <a:xfrm>
            <a:off x="6384600" y="6195240"/>
            <a:ext cx="1656360" cy="90000"/>
          </a:xfrm>
          <a:prstGeom prst="rect">
            <a:avLst/>
          </a:prstGeom>
          <a:solidFill>
            <a:srgbClr val="0482b2"/>
          </a:solidFill>
          <a:ln w="9360">
            <a:solidFill>
              <a:srgbClr val="000000"/>
            </a:solidFill>
            <a:miter/>
          </a:ln>
        </p:spPr>
      </p:sp>
      <p:sp>
        <p:nvSpPr>
          <p:cNvPr id="299" name="CustomShape 5"/>
          <p:cNvSpPr/>
          <p:nvPr/>
        </p:nvSpPr>
        <p:spPr>
          <a:xfrm>
            <a:off x="7128720" y="6465600"/>
            <a:ext cx="280800" cy="317520"/>
          </a:xfrm>
          <a:prstGeom prst="can">
            <a:avLst>
              <a:gd name="adj" fmla="val 27973"/>
            </a:avLst>
          </a:prstGeom>
          <a:solidFill>
            <a:srgbClr val="5c90a7"/>
          </a:solidFill>
          <a:ln w="9360">
            <a:solidFill>
              <a:srgbClr val="000000"/>
            </a:solidFill>
            <a:round/>
          </a:ln>
        </p:spPr>
      </p:sp>
      <p:sp>
        <p:nvSpPr>
          <p:cNvPr id="300" name="Line 6"/>
          <p:cNvSpPr/>
          <p:nvPr/>
        </p:nvSpPr>
        <p:spPr>
          <a:xfrm>
            <a:off x="7269840" y="6307200"/>
            <a:ext cx="0" cy="136800"/>
          </a:xfrm>
          <a:prstGeom prst="line">
            <a:avLst/>
          </a:prstGeom>
          <a:ln w="12600">
            <a:solidFill>
              <a:srgbClr val="000000"/>
            </a:solidFill>
            <a:round/>
            <a:headEnd len="sm" type="triangle" w="med"/>
            <a:tailEnd len="sm" type="triangle" w="med"/>
          </a:ln>
        </p:spPr>
      </p:sp>
      <p:sp>
        <p:nvSpPr>
          <p:cNvPr id="301" name="CustomShape 7"/>
          <p:cNvSpPr/>
          <p:nvPr/>
        </p:nvSpPr>
        <p:spPr>
          <a:xfrm>
            <a:off x="6295680" y="6474600"/>
            <a:ext cx="853560" cy="263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File server</a:t>
            </a:r>
            <a:endParaRPr/>
          </a:p>
        </p:txBody>
      </p:sp>
      <p:sp>
        <p:nvSpPr>
          <p:cNvPr id="302" name="Line 8"/>
          <p:cNvSpPr/>
          <p:nvPr/>
        </p:nvSpPr>
        <p:spPr>
          <a:xfrm flipH="1">
            <a:off x="820872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3" name="Line 9"/>
          <p:cNvSpPr/>
          <p:nvPr/>
        </p:nvSpPr>
        <p:spPr>
          <a:xfrm flipH="1">
            <a:off x="8298360" y="5553000"/>
            <a:ext cx="9000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4" name="Line 10"/>
          <p:cNvSpPr/>
          <p:nvPr/>
        </p:nvSpPr>
        <p:spPr>
          <a:xfrm flipH="1">
            <a:off x="838800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5" name="Line 11"/>
          <p:cNvSpPr/>
          <p:nvPr/>
        </p:nvSpPr>
        <p:spPr>
          <a:xfrm flipH="1">
            <a:off x="847764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6" name="Line 12"/>
          <p:cNvSpPr/>
          <p:nvPr/>
        </p:nvSpPr>
        <p:spPr>
          <a:xfrm flipH="1">
            <a:off x="856692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7" name="Line 13"/>
          <p:cNvSpPr/>
          <p:nvPr/>
        </p:nvSpPr>
        <p:spPr>
          <a:xfrm flipH="1">
            <a:off x="865656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8" name="Line 14"/>
          <p:cNvSpPr/>
          <p:nvPr/>
        </p:nvSpPr>
        <p:spPr>
          <a:xfrm flipH="1">
            <a:off x="874620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9" name="Line 15"/>
          <p:cNvSpPr/>
          <p:nvPr/>
        </p:nvSpPr>
        <p:spPr>
          <a:xfrm flipH="1">
            <a:off x="883548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0" name="Line 16"/>
          <p:cNvSpPr/>
          <p:nvPr/>
        </p:nvSpPr>
        <p:spPr>
          <a:xfrm flipH="1">
            <a:off x="8925120" y="5553000"/>
            <a:ext cx="9000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1" name="Line 17"/>
          <p:cNvSpPr/>
          <p:nvPr/>
        </p:nvSpPr>
        <p:spPr>
          <a:xfrm>
            <a:off x="8209440" y="5620680"/>
            <a:ext cx="86148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2" name="Line 18"/>
          <p:cNvSpPr/>
          <p:nvPr/>
        </p:nvSpPr>
        <p:spPr>
          <a:xfrm>
            <a:off x="8198280" y="5711400"/>
            <a:ext cx="86112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3" name="Line 19"/>
          <p:cNvSpPr/>
          <p:nvPr/>
        </p:nvSpPr>
        <p:spPr>
          <a:xfrm>
            <a:off x="8186760" y="5801760"/>
            <a:ext cx="86112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4" name="Line 20"/>
          <p:cNvSpPr/>
          <p:nvPr/>
        </p:nvSpPr>
        <p:spPr>
          <a:xfrm flipH="1">
            <a:off x="8175600" y="5892480"/>
            <a:ext cx="86112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5" name="Line 21"/>
          <p:cNvSpPr/>
          <p:nvPr/>
        </p:nvSpPr>
        <p:spPr>
          <a:xfrm>
            <a:off x="8164080" y="5982840"/>
            <a:ext cx="86184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6" name="Line 22"/>
          <p:cNvSpPr/>
          <p:nvPr/>
        </p:nvSpPr>
        <p:spPr>
          <a:xfrm>
            <a:off x="8152560" y="6073200"/>
            <a:ext cx="86184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7" name="Line 23"/>
          <p:cNvSpPr/>
          <p:nvPr/>
        </p:nvSpPr>
        <p:spPr>
          <a:xfrm>
            <a:off x="8141400" y="6163920"/>
            <a:ext cx="86148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8" name="CustomShape 24"/>
          <p:cNvSpPr/>
          <p:nvPr/>
        </p:nvSpPr>
        <p:spPr>
          <a:xfrm>
            <a:off x="7889760" y="5702400"/>
            <a:ext cx="559080" cy="269640"/>
          </a:xfrm>
          <a:prstGeom prst="rightArrow">
            <a:avLst>
              <a:gd name="adj1" fmla="val 56250"/>
              <a:gd name="adj2" fmla="val 68737"/>
            </a:avLst>
          </a:prstGeom>
          <a:solidFill>
            <a:srgbClr val="acd0ff"/>
          </a:solidFill>
          <a:ln w="9360">
            <a:solidFill>
              <a:srgbClr val="ffffff"/>
            </a:solidFill>
            <a:miter/>
          </a:ln>
        </p:spPr>
      </p:sp>
      <p:pic>
        <p:nvPicPr>
          <p:cNvPr id="319" name="Picture 110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516880" y="5493600"/>
            <a:ext cx="799920" cy="461520"/>
          </a:xfrm>
          <a:prstGeom prst="rect">
            <a:avLst/>
          </a:prstGeom>
          <a:ln>
            <a:noFill/>
          </a:ln>
        </p:spPr>
      </p:pic>
      <p:pic>
        <p:nvPicPr>
          <p:cNvPr id="320" name="Picture 13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8246520" y="6026760"/>
            <a:ext cx="562680" cy="67680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321" name="CustomShape 25"/>
          <p:cNvSpPr/>
          <p:nvPr/>
        </p:nvSpPr>
        <p:spPr>
          <a:xfrm>
            <a:off x="8790480" y="6296760"/>
            <a:ext cx="676080" cy="440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local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clusters</a:t>
            </a:r>
            <a:endParaRPr/>
          </a:p>
        </p:txBody>
      </p:sp>
      <p:pic>
        <p:nvPicPr>
          <p:cNvPr id="322" name="Picture 140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8899560" y="6035400"/>
            <a:ext cx="770760" cy="200880"/>
          </a:xfrm>
          <a:prstGeom prst="rect">
            <a:avLst/>
          </a:prstGeom>
          <a:ln>
            <a:noFill/>
          </a:ln>
        </p:spPr>
      </p:pic>
      <p:pic>
        <p:nvPicPr>
          <p:cNvPr id="323" name="Picture 99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6565680" y="540252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24" name="Picture 100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834240" y="544788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25" name="Picture 101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7102800" y="549324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26" name="Picture 102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7371360" y="553824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27" name="Picture 103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7639920" y="558396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28" name="Picture 105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6386400" y="558432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29" name="Picture 106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6654600" y="562932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30" name="Picture 107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6923160" y="567432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31" name="Picture 108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7192080" y="571932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32" name="Picture 109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7460640" y="5765040"/>
            <a:ext cx="387360" cy="506520"/>
          </a:xfrm>
          <a:prstGeom prst="rect">
            <a:avLst/>
          </a:prstGeom>
          <a:ln>
            <a:noFill/>
          </a:ln>
        </p:spPr>
      </p:pic>
      <p:sp>
        <p:nvSpPr>
          <p:cNvPr id="333" name="Line 26"/>
          <p:cNvSpPr/>
          <p:nvPr/>
        </p:nvSpPr>
        <p:spPr>
          <a:xfrm>
            <a:off x="7209000" y="5293440"/>
            <a:ext cx="0" cy="135360"/>
          </a:xfrm>
          <a:prstGeom prst="line">
            <a:avLst/>
          </a:prstGeom>
          <a:ln w="12600">
            <a:solidFill>
              <a:srgbClr val="000000"/>
            </a:solidFill>
            <a:round/>
            <a:headEnd len="sm" type="triangle" w="med"/>
            <a:tailEnd len="sm" type="triangle" w="med"/>
          </a:ln>
        </p:spPr>
      </p:sp>
      <p:sp>
        <p:nvSpPr>
          <p:cNvPr id="334" name="Line 27"/>
          <p:cNvSpPr/>
          <p:nvPr/>
        </p:nvSpPr>
        <p:spPr>
          <a:xfrm flipH="1">
            <a:off x="6960240" y="5293440"/>
            <a:ext cx="165960" cy="135360"/>
          </a:xfrm>
          <a:prstGeom prst="line">
            <a:avLst/>
          </a:prstGeom>
          <a:ln w="12600">
            <a:solidFill>
              <a:srgbClr val="000000"/>
            </a:solidFill>
            <a:round/>
            <a:headEnd len="sm" type="triangle" w="med"/>
            <a:tailEnd len="sm" type="triangle" w="med"/>
          </a:ln>
        </p:spPr>
      </p:sp>
      <p:sp>
        <p:nvSpPr>
          <p:cNvPr id="335" name="Line 28"/>
          <p:cNvSpPr/>
          <p:nvPr/>
        </p:nvSpPr>
        <p:spPr>
          <a:xfrm>
            <a:off x="7292160" y="5293440"/>
            <a:ext cx="165960" cy="135360"/>
          </a:xfrm>
          <a:prstGeom prst="line">
            <a:avLst/>
          </a:prstGeom>
          <a:ln w="12600">
            <a:solidFill>
              <a:srgbClr val="000000"/>
            </a:solidFill>
            <a:round/>
            <a:headEnd len="sm" type="triangle" w="med"/>
            <a:tailEnd len="sm" type="triangle" w="med"/>
          </a:ln>
        </p:spPr>
      </p:sp>
      <p:sp>
        <p:nvSpPr>
          <p:cNvPr id="336" name="CustomShape 29"/>
          <p:cNvSpPr/>
          <p:nvPr/>
        </p:nvSpPr>
        <p:spPr>
          <a:xfrm>
            <a:off x="8271000" y="4487040"/>
            <a:ext cx="1019880" cy="828720"/>
          </a:xfrm>
          <a:prstGeom prst="wedgeRectCallout">
            <a:avLst>
              <a:gd name="adj1" fmla="val -94644"/>
              <a:gd name="adj2" fmla="val 96296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337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6467040" y="4817160"/>
            <a:ext cx="1445400" cy="417600"/>
          </a:xfrm>
          <a:prstGeom prst="rect">
            <a:avLst/>
          </a:prstGeom>
          <a:ln>
            <a:noFill/>
          </a:ln>
        </p:spPr>
      </p:pic>
      <p:sp>
        <p:nvSpPr>
          <p:cNvPr id="338" name="Line 30"/>
          <p:cNvSpPr/>
          <p:nvPr/>
        </p:nvSpPr>
        <p:spPr>
          <a:xfrm>
            <a:off x="5998320" y="5029200"/>
            <a:ext cx="39672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</p:sp>
      <p:pic>
        <p:nvPicPr>
          <p:cNvPr id="339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8316720" y="4561200"/>
            <a:ext cx="918720" cy="67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>
                <p:childTnLst>
                  <p:par>
                    <p:cTn id="17" fill="freeze">
                      <p:stCondLst>
                        <p:cond delay="0"/>
                      </p:stCondLst>
                      <p:childTnLst>
                        <p:par>
                          <p:cTn id="18" fill="freeze">
                            <p:stCondLst>
                              <p:cond delay="0"/>
                            </p:stCondLst>
                            <p:childTnLst>
                              <p:par>
                                <p:cTn id="19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21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freeze">
                            <p:stCondLst>
                              <p:cond delay="500"/>
                            </p:stCondLst>
                            <p:childTnLst>
                              <p:par>
                                <p:cTn id="23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out">
                                      <p:cBhvr additive="repl">
                                        <p:cTn id="25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freeze">
                            <p:stCondLst>
                              <p:cond delay="1000"/>
                            </p:stCondLst>
                            <p:childTnLst>
                              <p:par>
                                <p:cTn id="27" nodeType="after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28" dur="500"/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freeze">
                            <p:stCondLst>
                              <p:cond delay="1500"/>
                            </p:stCondLst>
                            <p:childTnLst>
                              <p:par>
                                <p:cTn id="31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33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504000" y="28548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Collaborate within a Group</a:t>
            </a:r>
            <a:endParaRPr/>
          </a:p>
        </p:txBody>
      </p:sp>
      <p:pic>
        <p:nvPicPr>
          <p:cNvPr id="34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5760" y="1701000"/>
            <a:ext cx="5303520" cy="4425480"/>
          </a:xfrm>
          <a:prstGeom prst="rect">
            <a:avLst/>
          </a:prstGeom>
          <a:ln>
            <a:noFill/>
          </a:ln>
        </p:spPr>
      </p:pic>
      <p:sp>
        <p:nvSpPr>
          <p:cNvPr id="342" name="TextShape 2"/>
          <p:cNvSpPr txBox="1"/>
          <p:nvPr/>
        </p:nvSpPr>
        <p:spPr>
          <a:xfrm>
            <a:off x="5838840" y="2624760"/>
            <a:ext cx="3540600" cy="26488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Build a community around your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research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Share links, papers, and data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Forums encourage discussion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Create how-tos with wiki pages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Keep everyone informed with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Announcements</a:t>
            </a:r>
            <a:endParaRPr/>
          </a:p>
        </p:txBody>
      </p:sp>
    </p:spTree>
  </p:cSld>
  <p:timing>
    <p:tnLst>
      <p:par>
        <p:cTn id="34" dur="indefinite" restart="never" nodeType="tmRoot">
          <p:childTnLst>
            <p:seq>
              <p:cTn id="3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